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5" r:id="rId3"/>
    <p:sldId id="273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76" autoAdjust="0"/>
  </p:normalViewPr>
  <p:slideViewPr>
    <p:cSldViewPr snapToGrid="0">
      <p:cViewPr varScale="1">
        <p:scale>
          <a:sx n="102" d="100"/>
          <a:sy n="102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2016-07-29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2016-07-29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072" y="1360801"/>
            <a:ext cx="8578392" cy="691957"/>
          </a:xfrm>
        </p:spPr>
        <p:txBody>
          <a:bodyPr/>
          <a:lstStyle/>
          <a:p>
            <a:pPr algn="ctr"/>
            <a:r>
              <a:rPr lang="en-US" sz="3000" dirty="0"/>
              <a:t>Active management of forest protected areas</a:t>
            </a:r>
            <a:endParaRPr lang="sv-SE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175" y="1996570"/>
            <a:ext cx="7373701" cy="788400"/>
          </a:xfrm>
        </p:spPr>
        <p:txBody>
          <a:bodyPr/>
          <a:lstStyle/>
          <a:p>
            <a:pPr algn="ctr"/>
            <a:r>
              <a:rPr lang="en-US" dirty="0" err="1"/>
              <a:t>Mikulov</a:t>
            </a:r>
            <a:r>
              <a:rPr lang="en-US" dirty="0"/>
              <a:t>, Czech </a:t>
            </a:r>
            <a:r>
              <a:rPr lang="en-US" dirty="0" smtClean="0"/>
              <a:t>Republic, 1 – 5 August, </a:t>
            </a:r>
            <a:r>
              <a:rPr lang="en-US" dirty="0"/>
              <a:t>2016</a:t>
            </a:r>
            <a:endParaRPr lang="sv-SE" dirty="0"/>
          </a:p>
        </p:txBody>
      </p:sp>
      <p:grpSp>
        <p:nvGrpSpPr>
          <p:cNvPr id="14" name="Group 13"/>
          <p:cNvGrpSpPr/>
          <p:nvPr/>
        </p:nvGrpSpPr>
        <p:grpSpPr>
          <a:xfrm>
            <a:off x="990600" y="3400425"/>
            <a:ext cx="7171388" cy="2669565"/>
            <a:chOff x="623147" y="2921728"/>
            <a:chExt cx="8148441" cy="30625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3487" y="3089508"/>
              <a:ext cx="1269375" cy="12436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5886" y="4719046"/>
              <a:ext cx="1044575" cy="1117452"/>
            </a:xfrm>
            <a:prstGeom prst="rect">
              <a:avLst/>
            </a:prstGeom>
          </p:spPr>
        </p:pic>
        <p:pic>
          <p:nvPicPr>
            <p:cNvPr id="6" name="Picture 2" descr="http://www.integrateplus.org/uploads/images/Logo_we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47" y="2921728"/>
              <a:ext cx="1771650" cy="169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0" y="3421790"/>
              <a:ext cx="1905000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re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47" y="5460390"/>
              <a:ext cx="19621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762750" y="4847495"/>
              <a:ext cx="2008838" cy="1134572"/>
              <a:chOff x="6823238" y="4177232"/>
              <a:chExt cx="2234100" cy="128169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5376" y="4177232"/>
                <a:ext cx="1218600" cy="60912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3238" y="4786352"/>
                <a:ext cx="2234100" cy="672570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84" y="4719046"/>
              <a:ext cx="1126107" cy="12639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332" y="3208398"/>
              <a:ext cx="1577340" cy="100584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607542" y="278314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Organizers </a:t>
            </a:r>
            <a:r>
              <a:rPr lang="da-DK" dirty="0" smtClean="0"/>
              <a:t>and sponsors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9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Calls for restoration </a:t>
            </a:r>
            <a:r>
              <a:rPr lang="sv-SE" dirty="0" err="1" smtClean="0"/>
              <a:t>fire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4018" r="2550" b="4791"/>
          <a:stretch/>
        </p:blipFill>
        <p:spPr>
          <a:xfrm>
            <a:off x="629100" y="2931736"/>
            <a:ext cx="3761295" cy="278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98" y="2931736"/>
            <a:ext cx="4171361" cy="27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boreal topics suggesting management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deciduous trees (aspen, goat willow, rowan)</a:t>
            </a:r>
          </a:p>
          <a:p>
            <a:pPr lvl="1"/>
            <a:r>
              <a:rPr lang="en-US" dirty="0" smtClean="0"/>
              <a:t>Declining due to successional progress towards spruce dominance</a:t>
            </a:r>
          </a:p>
          <a:p>
            <a:pPr lvl="1"/>
            <a:r>
              <a:rPr lang="en-US" dirty="0" smtClean="0"/>
              <a:t>Strong browsing pressure from moose and deer</a:t>
            </a:r>
          </a:p>
          <a:p>
            <a:r>
              <a:rPr lang="en-US" dirty="0" smtClean="0"/>
              <a:t>Dead wood</a:t>
            </a:r>
          </a:p>
          <a:p>
            <a:pPr lvl="1"/>
            <a:r>
              <a:rPr lang="en-US" dirty="0" smtClean="0"/>
              <a:t>Currently only 24 m</a:t>
            </a:r>
            <a:r>
              <a:rPr lang="en-US" baseline="30000" dirty="0" smtClean="0"/>
              <a:t>3</a:t>
            </a:r>
            <a:r>
              <a:rPr lang="en-US" dirty="0" smtClean="0"/>
              <a:t>ha</a:t>
            </a:r>
            <a:r>
              <a:rPr lang="en-US" baseline="30000" dirty="0" smtClean="0"/>
              <a:t>-1</a:t>
            </a:r>
            <a:r>
              <a:rPr lang="en-US" dirty="0" smtClean="0"/>
              <a:t> in Swedish protected forests, i.e. about 25% of natural levels</a:t>
            </a:r>
          </a:p>
          <a:p>
            <a:pPr lvl="1"/>
            <a:r>
              <a:rPr lang="en-US" dirty="0" smtClean="0"/>
              <a:t>Dead wood dominated by small diameter conifers and lacking other critical wood qualities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axes of naturalness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38" y="2375555"/>
            <a:ext cx="5790581" cy="38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– Species -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0" y="2588590"/>
            <a:ext cx="4524375" cy="3019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1" y="2588590"/>
            <a:ext cx="2012950" cy="301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9900"/>
          <a:stretch/>
        </p:blipFill>
        <p:spPr>
          <a:xfrm>
            <a:off x="4732256" y="2592371"/>
            <a:ext cx="3695308" cy="30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68" y="0"/>
            <a:ext cx="92305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060" y="6287678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Natural forest landscape still exist, but are becoming very rare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45" y="565608"/>
            <a:ext cx="646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 allow forests to be managed for resource extraction…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92" y="6108569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…why not allow ourselves to manage for biodiversity?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2511" y="4289195"/>
            <a:ext cx="33970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(restoration fire in the Nature Reserve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err="1" smtClean="0">
                <a:solidFill>
                  <a:schemeClr val="bg1"/>
                </a:solidFill>
              </a:rPr>
              <a:t>Jämtgaveln</a:t>
            </a:r>
            <a:r>
              <a:rPr lang="en-US" sz="1400" b="1" dirty="0" smtClean="0">
                <a:solidFill>
                  <a:schemeClr val="bg1"/>
                </a:solidFill>
              </a:rPr>
              <a:t>, central Sweden)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”My sponsors”</a:t>
            </a:r>
            <a:endParaRPr lang="sv-SE" dirty="0"/>
          </a:p>
        </p:txBody>
      </p:sp>
      <p:pic>
        <p:nvPicPr>
          <p:cNvPr id="4" name="Picture 6" descr="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22" y="5008623"/>
            <a:ext cx="19621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2" y="2237539"/>
            <a:ext cx="1126107" cy="1263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2" y="3695356"/>
            <a:ext cx="1577340" cy="1005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9850" y="2178098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PRIFOR</a:t>
            </a:r>
            <a:r>
              <a:rPr lang="en-US" sz="1600" dirty="0" smtClean="0"/>
              <a:t> – The Nordic </a:t>
            </a:r>
            <a:r>
              <a:rPr lang="en-US" sz="1600" dirty="0"/>
              <a:t>working group on the ecology of primeval boreal </a:t>
            </a:r>
            <a:r>
              <a:rPr lang="en-US" sz="1600" dirty="0" smtClean="0"/>
              <a:t>forests. A </a:t>
            </a:r>
            <a:r>
              <a:rPr lang="en-US" sz="1600" dirty="0"/>
              <a:t>platform for exchange among </a:t>
            </a:r>
            <a:r>
              <a:rPr lang="en-US" sz="1600" dirty="0" smtClean="0"/>
              <a:t>researchers, students </a:t>
            </a:r>
            <a:r>
              <a:rPr lang="en-US" sz="1600" dirty="0"/>
              <a:t>and practitioners and supports the development of a more </a:t>
            </a:r>
            <a:r>
              <a:rPr lang="en-US" sz="1600" dirty="0" smtClean="0"/>
              <a:t>evidence based </a:t>
            </a:r>
            <a:r>
              <a:rPr lang="en-US" sz="1600" dirty="0"/>
              <a:t>forest management and conservation of the forest ecosystems </a:t>
            </a:r>
            <a:r>
              <a:rPr lang="en-US" sz="1600" dirty="0" smtClean="0"/>
              <a:t>in </a:t>
            </a:r>
            <a:r>
              <a:rPr lang="sv-SE" sz="1600" dirty="0" err="1" smtClean="0"/>
              <a:t>Northern</a:t>
            </a:r>
            <a:r>
              <a:rPr lang="sv-SE" sz="1600" dirty="0" smtClean="0"/>
              <a:t> </a:t>
            </a:r>
            <a:r>
              <a:rPr lang="sv-SE" sz="1600" dirty="0"/>
              <a:t>Europe.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572" y="3501537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SCB</a:t>
            </a:r>
            <a:r>
              <a:rPr lang="en-US" sz="1600" dirty="0" smtClean="0"/>
              <a:t> – A scientific society organizing people </a:t>
            </a:r>
            <a:r>
              <a:rPr lang="en-US" sz="1600" dirty="0"/>
              <a:t>interested in </a:t>
            </a:r>
            <a:r>
              <a:rPr lang="en-US" sz="1600" dirty="0" smtClean="0"/>
              <a:t>conservation of </a:t>
            </a:r>
            <a:r>
              <a:rPr lang="en-US" sz="1600" dirty="0"/>
              <a:t>biological </a:t>
            </a:r>
            <a:r>
              <a:rPr lang="en-US" sz="1600" dirty="0" smtClean="0"/>
              <a:t>diversity (scientists, managers, students </a:t>
            </a:r>
            <a:r>
              <a:rPr lang="en-US" sz="1600" dirty="0" err="1" smtClean="0"/>
              <a:t>etc</a:t>
            </a:r>
            <a:r>
              <a:rPr lang="en-US" sz="1600" dirty="0" smtClean="0"/>
              <a:t>). Its Europe Section aim to </a:t>
            </a:r>
            <a:r>
              <a:rPr lang="en-US" sz="1600" dirty="0"/>
              <a:t>promote the vision of SCB in Europe</a:t>
            </a:r>
            <a:r>
              <a:rPr lang="en-US" sz="1600" dirty="0" smtClean="0"/>
              <a:t>. SCB publish journals, arrange conferences, act on policy issues and providing networking opportunities.</a:t>
            </a:r>
            <a:endParaRPr lang="sv-S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75383" y="4824976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EviEM</a:t>
            </a:r>
            <a:r>
              <a:rPr lang="en-US" sz="1600" dirty="0" smtClean="0"/>
              <a:t> – The </a:t>
            </a:r>
            <a:r>
              <a:rPr lang="en-US" sz="1600" dirty="0" err="1"/>
              <a:t>Mistra</a:t>
            </a:r>
            <a:r>
              <a:rPr lang="en-US" sz="1600" dirty="0"/>
              <a:t> Council for Evidence-Based </a:t>
            </a:r>
            <a:r>
              <a:rPr lang="en-US" sz="1600" dirty="0" smtClean="0"/>
              <a:t>Environ-mental </a:t>
            </a:r>
            <a:r>
              <a:rPr lang="en-US" sz="1600" dirty="0"/>
              <a:t>Management </a:t>
            </a:r>
            <a:r>
              <a:rPr lang="en-US" sz="1600" dirty="0" smtClean="0"/>
              <a:t>works </a:t>
            </a:r>
            <a:r>
              <a:rPr lang="en-US" sz="1600" dirty="0"/>
              <a:t>for environmental management to be placed on a scientific foundation. Through systematic reviews of various environmental issues, we aim to improve the basis for decisions in Swedish environmental policy.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7960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starting</a:t>
            </a:r>
            <a:r>
              <a:rPr lang="sv-SE" dirty="0" smtClean="0"/>
              <a:t> </a:t>
            </a:r>
            <a:r>
              <a:rPr lang="sv-SE" dirty="0" err="1" smtClean="0"/>
              <a:t>point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 increasing awareness that simply setting aside forests for free development risks missing out on the conservation of associated biodiversity.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past land use and fragmented landscapes, natural disturbances and process cannot fully operate within single small set-asides.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support natural values, measures to actively manage forests for biodiversity conservation are being developed.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meeting will collect researcher and practitioners working in this field for exchanging knowledge and experience through Europe</a:t>
            </a:r>
            <a:r>
              <a:rPr lang="en-US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01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Active </a:t>
            </a:r>
            <a:r>
              <a:rPr lang="en-US" dirty="0"/>
              <a:t>management of forest protected </a:t>
            </a:r>
            <a:r>
              <a:rPr lang="en-US" dirty="0" smtClean="0"/>
              <a:t>areas</a:t>
            </a:r>
            <a:br>
              <a:rPr lang="en-US" dirty="0" smtClean="0"/>
            </a:br>
            <a:r>
              <a:rPr lang="en-US" sz="2400" dirty="0" smtClean="0"/>
              <a:t>Some starting points as introduction</a:t>
            </a:r>
            <a:endParaRPr lang="da-DK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1649" y="5130863"/>
            <a:ext cx="7373701" cy="788400"/>
          </a:xfrm>
        </p:spPr>
        <p:txBody>
          <a:bodyPr/>
          <a:lstStyle/>
          <a:p>
            <a:pPr algn="r"/>
            <a:r>
              <a:rPr lang="da-DK" sz="1600" b="0" i="1" dirty="0" smtClean="0"/>
              <a:t>Bengt Gunnar Jonsson</a:t>
            </a:r>
            <a:br>
              <a:rPr lang="da-DK" sz="1600" b="0" i="1" dirty="0" smtClean="0"/>
            </a:br>
            <a:r>
              <a:rPr lang="da-DK" sz="1600" b="0" i="1" dirty="0" smtClean="0"/>
              <a:t>Dept of Natural Sciences</a:t>
            </a:r>
            <a:br>
              <a:rPr lang="da-DK" sz="1600" b="0" i="1" dirty="0" smtClean="0"/>
            </a:br>
            <a:r>
              <a:rPr lang="da-DK" sz="1600" b="0" i="1" dirty="0" smtClean="0"/>
              <a:t>Mid Sweden University</a:t>
            </a:r>
            <a:br>
              <a:rPr lang="da-DK" sz="1600" b="0" i="1" dirty="0" smtClean="0"/>
            </a:br>
            <a:r>
              <a:rPr lang="da-DK" sz="1600" b="0" i="1" dirty="0" smtClean="0"/>
              <a:t>Sundsvall, Sweden</a:t>
            </a:r>
            <a:endParaRPr lang="da-DK" sz="1600" b="0" i="1" dirty="0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Non-intervention, ”Wilderness paradigm”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”Nature knows best”</a:t>
            </a:r>
          </a:p>
          <a:p>
            <a:r>
              <a:rPr lang="en-US" dirty="0" smtClean="0"/>
              <a:t>Setting aside forests for free development</a:t>
            </a:r>
          </a:p>
          <a:p>
            <a:pPr lvl="1"/>
            <a:r>
              <a:rPr lang="en-US" dirty="0" smtClean="0"/>
              <a:t>A management option among many</a:t>
            </a:r>
          </a:p>
          <a:p>
            <a:pPr lvl="1"/>
            <a:r>
              <a:rPr lang="en-US" dirty="0" smtClean="0"/>
              <a:t>In absence of disturbances support development of old-growth characteristics</a:t>
            </a:r>
          </a:p>
          <a:p>
            <a:pPr lvl="1"/>
            <a:r>
              <a:rPr lang="en-US" dirty="0" smtClean="0"/>
              <a:t>Uncontroversial</a:t>
            </a:r>
          </a:p>
          <a:p>
            <a:pPr lvl="1"/>
            <a:r>
              <a:rPr lang="en-US" dirty="0" smtClean="0"/>
              <a:t>Cheap…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6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is no longer ”natural”</a:t>
            </a:r>
          </a:p>
          <a:p>
            <a:r>
              <a:rPr lang="en-US" dirty="0" smtClean="0"/>
              <a:t>Interventions for conservation purposes</a:t>
            </a:r>
          </a:p>
          <a:p>
            <a:pPr lvl="1"/>
            <a:r>
              <a:rPr lang="en-US" dirty="0" smtClean="0"/>
              <a:t>Forest protected areas are small and isolated</a:t>
            </a:r>
          </a:p>
          <a:p>
            <a:pPr lvl="1"/>
            <a:r>
              <a:rPr lang="en-US" dirty="0" smtClean="0"/>
              <a:t>Failing to accommodate natural disturbance processes</a:t>
            </a:r>
          </a:p>
          <a:p>
            <a:pPr lvl="1"/>
            <a:r>
              <a:rPr lang="en-US" dirty="0" smtClean="0"/>
              <a:t>Lack of early successional stages</a:t>
            </a:r>
          </a:p>
          <a:p>
            <a:pPr lvl="1"/>
            <a:r>
              <a:rPr lang="en-US" dirty="0" smtClean="0"/>
              <a:t>Forests with high conservation status may sometimes be a product of past low-intensity human use</a:t>
            </a:r>
          </a:p>
          <a:p>
            <a:pPr lvl="1"/>
            <a:r>
              <a:rPr lang="en-US" dirty="0" smtClean="0"/>
              <a:t>With species conservation in focus, forest protected area may be managed for particular habitats and conditions beyond what nature may provide over short time periods (“biodiversity cultivation”)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Example</a:t>
            </a:r>
            <a:r>
              <a:rPr lang="sv-SE" dirty="0" smtClean="0"/>
              <a:t> – </a:t>
            </a:r>
            <a:r>
              <a:rPr lang="sv-SE" dirty="0" err="1" smtClean="0"/>
              <a:t>Fire</a:t>
            </a:r>
            <a:r>
              <a:rPr lang="sv-SE" dirty="0" smtClean="0"/>
              <a:t> in boreal </a:t>
            </a:r>
            <a:r>
              <a:rPr lang="sv-SE" dirty="0" err="1" smtClean="0"/>
              <a:t>forests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86" y="2347273"/>
            <a:ext cx="4883085" cy="36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0" y="937493"/>
            <a:ext cx="2621507" cy="5114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68" y="1870738"/>
            <a:ext cx="2877561" cy="3932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08" y="381303"/>
            <a:ext cx="5452621" cy="736844"/>
          </a:xfrm>
        </p:spPr>
        <p:txBody>
          <a:bodyPr/>
          <a:lstStyle/>
          <a:p>
            <a:pPr algn="r"/>
            <a:r>
              <a:rPr lang="en-US" dirty="0" smtClean="0"/>
              <a:t>Dendrochronological</a:t>
            </a:r>
            <a:br>
              <a:rPr lang="en-US" dirty="0" smtClean="0"/>
            </a:br>
            <a:r>
              <a:rPr lang="en-US" dirty="0" smtClean="0"/>
              <a:t>reconstruction of fire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more or less absent during &gt; 100 years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0" y="3035432"/>
            <a:ext cx="3598176" cy="2621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89" y="3029104"/>
            <a:ext cx="3399009" cy="26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4493</TotalTime>
  <Words>498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Active management of forest protected areas</vt:lpstr>
      <vt:lpstr>”My sponsors”</vt:lpstr>
      <vt:lpstr>Our starting point</vt:lpstr>
      <vt:lpstr>Active management of forest protected areas Some starting points as introduction</vt:lpstr>
      <vt:lpstr>Non-intervention, ”Wilderness paradigm”</vt:lpstr>
      <vt:lpstr>Active management</vt:lpstr>
      <vt:lpstr>Example – Fire in boreal forests</vt:lpstr>
      <vt:lpstr>Dendrochronological reconstruction of fire history</vt:lpstr>
      <vt:lpstr>Fire more or less absent during &gt; 100 years</vt:lpstr>
      <vt:lpstr>Calls for restoration fire</vt:lpstr>
      <vt:lpstr>Other boreal topics suggesting management needs</vt:lpstr>
      <vt:lpstr>The three axes of naturalness</vt:lpstr>
      <vt:lpstr>Structures – Species - Processes</vt:lpstr>
      <vt:lpstr>PowerPoint Presentation</vt:lpstr>
      <vt:lpstr>PowerPoint Presentation</vt:lpstr>
      <vt:lpstr>PowerPoint Presentation</vt:lpstr>
    </vt:vector>
  </TitlesOfParts>
  <Company>Mittuniversitetet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management of forest protected areas</dc:title>
  <dc:creator>Jonsson Bengt-Gunnar</dc:creator>
  <cp:lastModifiedBy>Jonsson Bengt-Gunnar</cp:lastModifiedBy>
  <cp:revision>18</cp:revision>
  <cp:lastPrinted>2015-05-26T13:42:18Z</cp:lastPrinted>
  <dcterms:created xsi:type="dcterms:W3CDTF">2016-06-17T08:28:39Z</dcterms:created>
  <dcterms:modified xsi:type="dcterms:W3CDTF">2016-07-29T13:22:57Z</dcterms:modified>
</cp:coreProperties>
</file>