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4" r:id="rId3"/>
    <p:sldId id="265" r:id="rId4"/>
    <p:sldId id="266" r:id="rId5"/>
    <p:sldId id="283" r:id="rId6"/>
    <p:sldId id="281" r:id="rId7"/>
    <p:sldId id="282" r:id="rId8"/>
    <p:sldId id="269" r:id="rId9"/>
    <p:sldId id="275" r:id="rId10"/>
    <p:sldId id="271" r:id="rId11"/>
    <p:sldId id="272" r:id="rId12"/>
    <p:sldId id="274" r:id="rId13"/>
    <p:sldId id="273" r:id="rId14"/>
    <p:sldId id="276" r:id="rId15"/>
    <p:sldId id="278" r:id="rId16"/>
    <p:sldId id="277" r:id="rId1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D3E2"/>
    <a:srgbClr val="28BACE"/>
    <a:srgbClr val="48CADC"/>
    <a:srgbClr val="C8F1C1"/>
    <a:srgbClr val="BCEE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llanmörkt format 3 - Dekorfär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Mörkt format 2 - Dekorfärg 1/Dekorfär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llanmörkt format 4 - Dekorfär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ellanmörkt format 4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76" autoAdjust="0"/>
  </p:normalViewPr>
  <p:slideViewPr>
    <p:cSldViewPr snapToGrid="0">
      <p:cViewPr varScale="1">
        <p:scale>
          <a:sx n="72" d="100"/>
          <a:sy n="72" d="100"/>
        </p:scale>
        <p:origin x="114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89CD7-9FE5-429F-B9E0-AA1946CCC9BD}" type="datetimeFigureOut">
              <a:rPr lang="sv-SE" smtClean="0"/>
              <a:t>2016-07-31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C2188-90C9-4DE2-9CC5-BA3A554B76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389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141649" y="1360801"/>
            <a:ext cx="737370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accent1"/>
                </a:solidFill>
              </a:defRPr>
            </a:lvl1pPr>
          </a:lstStyle>
          <a:p>
            <a:r>
              <a:rPr lang="sv-SE" dirty="0" smtClean="0"/>
              <a:t>Stor rubrik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41650" y="2208554"/>
            <a:ext cx="7373701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Underrubrik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2016-07-31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9736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4630500" y="2241462"/>
            <a:ext cx="3885300" cy="39420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8" name="Platshållare för bild 12"/>
          <p:cNvSpPr>
            <a:spLocks noGrp="1"/>
          </p:cNvSpPr>
          <p:nvPr>
            <p:ph type="pic" sz="quarter" idx="15"/>
          </p:nvPr>
        </p:nvSpPr>
        <p:spPr>
          <a:xfrm>
            <a:off x="629100" y="2235600"/>
            <a:ext cx="3885300" cy="39420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2016-07-31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62609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101" y="1540800"/>
            <a:ext cx="7886249" cy="574296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9101" y="2235600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9100" y="3180016"/>
            <a:ext cx="3869100" cy="300964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30500" y="2235599"/>
            <a:ext cx="3869100" cy="82391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30500" y="3180014"/>
            <a:ext cx="3869100" cy="300964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2016-07-31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2348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629100" y="1540800"/>
            <a:ext cx="7896659" cy="7368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2016-07-31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4436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99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3438000"/>
            <a:ext cx="9144000" cy="34200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208554"/>
            <a:ext cx="7372350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Underrubrik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1143000" y="1360799"/>
            <a:ext cx="7372351" cy="691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sv-SE" dirty="0" smtClean="0"/>
              <a:t>Stor rubrik</a:t>
            </a:r>
            <a:endParaRPr lang="sv-SE" dirty="0"/>
          </a:p>
        </p:txBody>
      </p:sp>
      <p:pic>
        <p:nvPicPr>
          <p:cNvPr id="7" name="107192D2-3778-4ECE-8BEC-1F42874D3F29" descr="759C4F0E-5528-4626-A835-687661AA8F96@familjenpangea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000" y="360000"/>
            <a:ext cx="1566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522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3474720"/>
            <a:ext cx="9144000" cy="34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1143001" y="1359582"/>
            <a:ext cx="737235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Stor rubrik</a:t>
            </a:r>
            <a:endParaRPr lang="sv-SE" dirty="0"/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43001" y="2208554"/>
            <a:ext cx="7372349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890735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0" y="1540801"/>
            <a:ext cx="7912894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9100" y="2237130"/>
            <a:ext cx="7912894" cy="3836963"/>
          </a:xfr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2016-07-31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332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42100" y="3020400"/>
            <a:ext cx="7373700" cy="111784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142100" y="4589464"/>
            <a:ext cx="7373700" cy="110795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2016-07-31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0942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2358000"/>
            <a:ext cx="9144000" cy="45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142100" y="3021178"/>
            <a:ext cx="7373700" cy="1382378"/>
          </a:xfrm>
        </p:spPr>
        <p:txBody>
          <a:bodyPr anchor="t"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Avsnittsrubrik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73357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9100" y="2234709"/>
            <a:ext cx="3885300" cy="394225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30500" y="2235600"/>
            <a:ext cx="3885300" cy="39420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2016-07-31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7273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9100" y="2234709"/>
            <a:ext cx="3885300" cy="394225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Platshållare för diagram 10"/>
          <p:cNvSpPr>
            <a:spLocks noGrp="1"/>
          </p:cNvSpPr>
          <p:nvPr>
            <p:ph type="chart" sz="quarter" idx="13"/>
          </p:nvPr>
        </p:nvSpPr>
        <p:spPr>
          <a:xfrm>
            <a:off x="4630500" y="2234963"/>
            <a:ext cx="3885300" cy="3942000"/>
          </a:xfrm>
        </p:spPr>
        <p:txBody>
          <a:bodyPr/>
          <a:lstStyle/>
          <a:p>
            <a:r>
              <a:rPr lang="sv-SE" smtClean="0"/>
              <a:t>Klicka på ikonen för att lägga till ett diagram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2016-07-31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4992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9100" y="2235599"/>
            <a:ext cx="3885300" cy="394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Bildtext</a:t>
            </a:r>
            <a:endParaRPr lang="sv-SE" dirty="0"/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4630499" y="2235599"/>
            <a:ext cx="3885300" cy="39420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2016-07-31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4919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07192D2-3778-4ECE-8BEC-1F42874D3F29" descr="759C4F0E-5528-4626-A835-687661AA8F96@familjenpangea"/>
          <p:cNvPicPr>
            <a:picLocks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000" y="360000"/>
            <a:ext cx="1566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143001" y="1542416"/>
            <a:ext cx="7372349" cy="6521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143000" y="2237130"/>
            <a:ext cx="7372350" cy="3836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778000" y="6356351"/>
            <a:ext cx="1147399" cy="360000"/>
          </a:xfrm>
          <a:prstGeom prst="rect">
            <a:avLst/>
          </a:prstGeom>
        </p:spPr>
        <p:txBody>
          <a:bodyPr vert="horz" lIns="36000" tIns="45720" rIns="9000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2D44CBEE-E6DE-47E3-981B-80C11ECF5B1C}" type="datetimeFigureOut">
              <a:rPr lang="sv-SE" smtClean="0"/>
              <a:pPr/>
              <a:t>2016-07-31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59000" y="6357600"/>
            <a:ext cx="2554165" cy="360000"/>
          </a:xfrm>
          <a:prstGeom prst="rect">
            <a:avLst/>
          </a:prstGeom>
        </p:spPr>
        <p:txBody>
          <a:bodyPr vert="horz" lIns="10800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367950" y="6356350"/>
            <a:ext cx="1147400" cy="36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629100" y="6356349"/>
            <a:ext cx="2057400" cy="365125"/>
          </a:xfrm>
          <a:prstGeom prst="rect">
            <a:avLst/>
          </a:prstGeom>
          <a:noFill/>
        </p:spPr>
        <p:txBody>
          <a:bodyPr wrap="square" lIns="36000" rtlCol="0" anchor="ctr" anchorCtr="0">
            <a:noAutofit/>
          </a:bodyPr>
          <a:lstStyle/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Mittuniversitetet</a:t>
            </a:r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Rak 8"/>
          <p:cNvCxnSpPr/>
          <p:nvPr userDrawn="1"/>
        </p:nvCxnSpPr>
        <p:spPr>
          <a:xfrm>
            <a:off x="639036" y="6310166"/>
            <a:ext cx="7884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03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51" r:id="rId5"/>
    <p:sldLayoutId id="2147483662" r:id="rId6"/>
    <p:sldLayoutId id="2147483652" r:id="rId7"/>
    <p:sldLayoutId id="2147483665" r:id="rId8"/>
    <p:sldLayoutId id="2147483663" r:id="rId9"/>
    <p:sldLayoutId id="2147483664" r:id="rId10"/>
    <p:sldLayoutId id="2147483653" r:id="rId11"/>
    <p:sldLayoutId id="2147483654" r:id="rId12"/>
    <p:sldLayoutId id="2147483655" r:id="rId13"/>
  </p:sldLayoutIdLst>
  <p:txStyles>
    <p:titleStyle>
      <a:lvl1pPr algn="l" defTabSz="914400" rtl="0" eaLnBrk="1" latinLnBrk="0" hangingPunct="1">
        <a:lnSpc>
          <a:spcPts val="36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1094" userDrawn="1">
          <p15:clr>
            <a:srgbClr val="F26B43"/>
          </p15:clr>
        </p15:guide>
        <p15:guide id="4" orient="horz" pos="1480" userDrawn="1">
          <p15:clr>
            <a:srgbClr val="F26B43"/>
          </p15:clr>
        </p15:guide>
        <p15:guide id="5" pos="3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11060" y="1437968"/>
            <a:ext cx="9144000" cy="54200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3"/>
          <p:cNvSpPr txBox="1">
            <a:spLocks/>
          </p:cNvSpPr>
          <p:nvPr/>
        </p:nvSpPr>
        <p:spPr>
          <a:xfrm>
            <a:off x="405579" y="1499636"/>
            <a:ext cx="8354961" cy="691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the impact of active management on biodiversity in boreal and temperate forests set aside for conservation or restoration? A systematic </a:t>
            </a:r>
            <a:r>
              <a:rPr lang="en-US" sz="25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map</a:t>
            </a:r>
          </a:p>
          <a:p>
            <a:r>
              <a:rPr lang="en-US" sz="18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Jennie </a:t>
            </a:r>
            <a:r>
              <a:rPr lang="en-US" sz="1800" b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Sandström</a:t>
            </a:r>
            <a:r>
              <a:rPr lang="en-US" sz="18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Bengt Gunnar Jonsson, Claes Bernes, </a:t>
            </a:r>
            <a:r>
              <a:rPr lang="en-US" sz="1800" b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Kaisa</a:t>
            </a:r>
            <a:r>
              <a:rPr lang="en-US" sz="18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Junninen</a:t>
            </a:r>
            <a:r>
              <a:rPr lang="en-US" sz="18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r>
              <a:rPr lang="en-US" sz="1800" b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Jörg</a:t>
            </a:r>
            <a:r>
              <a:rPr lang="en-US" sz="18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Müller, </a:t>
            </a:r>
            <a:r>
              <a:rPr lang="en-US" sz="1800" b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Asko</a:t>
            </a:r>
            <a:r>
              <a:rPr lang="en-US" sz="18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Lõhmus</a:t>
            </a:r>
            <a:r>
              <a:rPr lang="en-US" sz="18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Ellen Macdonald</a:t>
            </a:r>
            <a:endParaRPr lang="da-DK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95" y="439712"/>
            <a:ext cx="2616796" cy="698659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3034890" y="5537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Mistra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Council for Evidence-based </a:t>
            </a:r>
            <a:b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Environmental Management</a:t>
            </a:r>
            <a:endParaRPr lang="sv-SE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9" name="Rak 8"/>
          <p:cNvCxnSpPr/>
          <p:nvPr/>
        </p:nvCxnSpPr>
        <p:spPr>
          <a:xfrm>
            <a:off x="0" y="1437968"/>
            <a:ext cx="9144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Bildobjekt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651" y="3933824"/>
            <a:ext cx="5056844" cy="2924175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33825"/>
            <a:ext cx="4572000" cy="2924175"/>
          </a:xfrm>
          <a:prstGeom prst="rect">
            <a:avLst/>
          </a:prstGeom>
        </p:spPr>
      </p:pic>
      <p:sp>
        <p:nvSpPr>
          <p:cNvPr id="13" name="textruta 12"/>
          <p:cNvSpPr txBox="1"/>
          <p:nvPr/>
        </p:nvSpPr>
        <p:spPr>
          <a:xfrm>
            <a:off x="-33065" y="6627169"/>
            <a:ext cx="14095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>
                <a:solidFill>
                  <a:schemeClr val="bg1"/>
                </a:solidFill>
              </a:rPr>
              <a:t>Photo: Trons/TT bild</a:t>
            </a:r>
            <a:endParaRPr lang="sv-SE" sz="900" dirty="0">
              <a:solidFill>
                <a:schemeClr val="bg1"/>
              </a:solidFill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7040524" y="6627169"/>
            <a:ext cx="21034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>
                <a:solidFill>
                  <a:schemeClr val="bg1"/>
                </a:solidFill>
              </a:rPr>
              <a:t>Photo: Göran Eriksson, </a:t>
            </a:r>
            <a:r>
              <a:rPr lang="sv-SE" sz="900" dirty="0" err="1" smtClean="0">
                <a:solidFill>
                  <a:schemeClr val="bg1"/>
                </a:solidFill>
              </a:rPr>
              <a:t>lst</a:t>
            </a:r>
            <a:r>
              <a:rPr lang="sv-SE" sz="900" dirty="0" smtClean="0">
                <a:solidFill>
                  <a:schemeClr val="bg1"/>
                </a:solidFill>
              </a:rPr>
              <a:t> Jämtland</a:t>
            </a:r>
            <a:endParaRPr lang="sv-SE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90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1429180"/>
            <a:ext cx="9144000" cy="54200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95" y="439712"/>
            <a:ext cx="2616796" cy="698659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3034890" y="5537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Mistra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Council for Evidence-based </a:t>
            </a:r>
            <a:b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Environmental Management</a:t>
            </a:r>
            <a:endParaRPr lang="sv-SE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9" name="Rak 8"/>
          <p:cNvCxnSpPr/>
          <p:nvPr/>
        </p:nvCxnSpPr>
        <p:spPr>
          <a:xfrm>
            <a:off x="0" y="1437968"/>
            <a:ext cx="9144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ubrik 3"/>
          <p:cNvSpPr txBox="1">
            <a:spLocks/>
          </p:cNvSpPr>
          <p:nvPr/>
        </p:nvSpPr>
        <p:spPr>
          <a:xfrm>
            <a:off x="89315" y="1498764"/>
            <a:ext cx="8686799" cy="7761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Location of included studies:</a:t>
            </a:r>
          </a:p>
          <a:p>
            <a:endParaRPr lang="en-US" sz="25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65" y="2131142"/>
            <a:ext cx="7024649" cy="454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3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1429180"/>
            <a:ext cx="9144000" cy="54200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95" y="439712"/>
            <a:ext cx="2616796" cy="698659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3034890" y="5537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Mistra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Council for Evidence-based </a:t>
            </a:r>
            <a:b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Environmental Management</a:t>
            </a:r>
            <a:endParaRPr lang="sv-SE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9" name="Rak 8"/>
          <p:cNvCxnSpPr/>
          <p:nvPr/>
        </p:nvCxnSpPr>
        <p:spPr>
          <a:xfrm>
            <a:off x="0" y="1437968"/>
            <a:ext cx="9144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932" y="1523638"/>
            <a:ext cx="5870958" cy="523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7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1429180"/>
            <a:ext cx="9144000" cy="54200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95" y="439712"/>
            <a:ext cx="2616796" cy="698659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3034890" y="5537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Mistra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Council for Evidence-based </a:t>
            </a:r>
            <a:b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Environmental Management</a:t>
            </a:r>
            <a:endParaRPr lang="sv-SE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9" name="Rak 8"/>
          <p:cNvCxnSpPr/>
          <p:nvPr/>
        </p:nvCxnSpPr>
        <p:spPr>
          <a:xfrm>
            <a:off x="0" y="1437968"/>
            <a:ext cx="9144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ktangel 9"/>
          <p:cNvSpPr/>
          <p:nvPr/>
        </p:nvSpPr>
        <p:spPr>
          <a:xfrm>
            <a:off x="797985" y="2005781"/>
            <a:ext cx="2998032" cy="48522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/>
          <p:cNvSpPr txBox="1"/>
          <p:nvPr/>
        </p:nvSpPr>
        <p:spPr>
          <a:xfrm>
            <a:off x="1029955" y="2005781"/>
            <a:ext cx="4009870" cy="590931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fontAlgn="t"/>
            <a:r>
              <a:rPr lang="sv-SE" sz="1400" dirty="0"/>
              <a:t>Partial harvesting</a:t>
            </a:r>
          </a:p>
          <a:p>
            <a:pPr fontAlgn="t"/>
            <a:r>
              <a:rPr lang="sv-SE" sz="1400" dirty="0" err="1"/>
              <a:t>Thinning</a:t>
            </a:r>
            <a:endParaRPr lang="sv-SE" sz="1400" dirty="0"/>
          </a:p>
          <a:p>
            <a:pPr fontAlgn="t"/>
            <a:r>
              <a:rPr lang="sv-SE" sz="1400" dirty="0" err="1" smtClean="0"/>
              <a:t>Burning</a:t>
            </a:r>
            <a:endParaRPr lang="sv-SE" sz="1400" dirty="0"/>
          </a:p>
          <a:p>
            <a:pPr fontAlgn="t"/>
            <a:r>
              <a:rPr lang="sv-SE" sz="1400" dirty="0" err="1"/>
              <a:t>Grazing</a:t>
            </a:r>
            <a:r>
              <a:rPr lang="sv-SE" sz="1400" dirty="0"/>
              <a:t> (+ </a:t>
            </a:r>
            <a:r>
              <a:rPr lang="sv-SE" sz="1400" dirty="0" err="1"/>
              <a:t>exclusion</a:t>
            </a:r>
            <a:r>
              <a:rPr lang="sv-SE" sz="1400" dirty="0"/>
              <a:t>)</a:t>
            </a:r>
          </a:p>
          <a:p>
            <a:pPr fontAlgn="t"/>
            <a:r>
              <a:rPr lang="sv-SE" sz="1400" dirty="0"/>
              <a:t>Creation </a:t>
            </a:r>
            <a:r>
              <a:rPr lang="sv-SE" sz="1400" dirty="0" err="1"/>
              <a:t>of</a:t>
            </a:r>
            <a:r>
              <a:rPr lang="sv-SE" sz="1400" dirty="0"/>
              <a:t> </a:t>
            </a:r>
            <a:r>
              <a:rPr lang="sv-SE" sz="1400" dirty="0" err="1"/>
              <a:t>dead</a:t>
            </a:r>
            <a:r>
              <a:rPr lang="sv-SE" sz="1400" dirty="0"/>
              <a:t> </a:t>
            </a:r>
            <a:r>
              <a:rPr lang="sv-SE" sz="1400" dirty="0" err="1"/>
              <a:t>wood</a:t>
            </a:r>
            <a:endParaRPr lang="sv-SE" sz="1400" dirty="0"/>
          </a:p>
          <a:p>
            <a:pPr fontAlgn="t"/>
            <a:r>
              <a:rPr lang="sv-SE" sz="1400" dirty="0"/>
              <a:t>Addition </a:t>
            </a:r>
            <a:r>
              <a:rPr lang="sv-SE" sz="1400" dirty="0" err="1"/>
              <a:t>of</a:t>
            </a:r>
            <a:r>
              <a:rPr lang="sv-SE" sz="1400" dirty="0"/>
              <a:t> </a:t>
            </a:r>
            <a:r>
              <a:rPr lang="sv-SE" sz="1400" dirty="0" err="1"/>
              <a:t>dead</a:t>
            </a:r>
            <a:r>
              <a:rPr lang="sv-SE" sz="1400" dirty="0"/>
              <a:t> </a:t>
            </a:r>
            <a:r>
              <a:rPr lang="sv-SE" sz="1400" dirty="0" err="1"/>
              <a:t>wood</a:t>
            </a:r>
            <a:endParaRPr lang="sv-SE" sz="1400" dirty="0"/>
          </a:p>
          <a:p>
            <a:pPr fontAlgn="t"/>
            <a:r>
              <a:rPr lang="sv-SE" sz="1400" dirty="0" err="1" smtClean="0"/>
              <a:t>Removal</a:t>
            </a:r>
            <a:r>
              <a:rPr lang="sv-SE" sz="1400" dirty="0" smtClean="0"/>
              <a:t> </a:t>
            </a:r>
            <a:r>
              <a:rPr lang="sv-SE" sz="1400" dirty="0" err="1" smtClean="0"/>
              <a:t>of</a:t>
            </a:r>
            <a:r>
              <a:rPr lang="sv-SE" sz="1400" dirty="0" smtClean="0"/>
              <a:t> </a:t>
            </a:r>
            <a:r>
              <a:rPr lang="sv-SE" sz="1400" dirty="0" err="1" smtClean="0"/>
              <a:t>woody</a:t>
            </a:r>
            <a:r>
              <a:rPr lang="sv-SE" sz="1400" dirty="0" smtClean="0"/>
              <a:t> </a:t>
            </a:r>
            <a:r>
              <a:rPr lang="sv-SE" sz="1400" dirty="0" err="1" smtClean="0"/>
              <a:t>understorey</a:t>
            </a:r>
            <a:endParaRPr lang="sv-SE" sz="1400" dirty="0" smtClean="0"/>
          </a:p>
          <a:p>
            <a:pPr fontAlgn="t"/>
            <a:r>
              <a:rPr lang="sv-SE" sz="1400" dirty="0"/>
              <a:t>Underplanting</a:t>
            </a:r>
          </a:p>
          <a:p>
            <a:pPr fontAlgn="t"/>
            <a:r>
              <a:rPr lang="sv-SE" sz="1400" dirty="0"/>
              <a:t>Control </a:t>
            </a:r>
            <a:r>
              <a:rPr lang="sv-SE" sz="1400" dirty="0" err="1"/>
              <a:t>of</a:t>
            </a:r>
            <a:r>
              <a:rPr lang="sv-SE" sz="1400" dirty="0"/>
              <a:t> </a:t>
            </a:r>
            <a:r>
              <a:rPr lang="sv-SE" sz="1400" dirty="0" err="1"/>
              <a:t>invasive</a:t>
            </a:r>
            <a:r>
              <a:rPr lang="sv-SE" sz="1400" dirty="0"/>
              <a:t> species</a:t>
            </a:r>
          </a:p>
          <a:p>
            <a:pPr fontAlgn="t"/>
            <a:r>
              <a:rPr lang="sv-SE" sz="1400" dirty="0" err="1" smtClean="0"/>
              <a:t>Litter</a:t>
            </a:r>
            <a:r>
              <a:rPr lang="sv-SE" sz="1400" dirty="0" smtClean="0"/>
              <a:t> </a:t>
            </a:r>
            <a:r>
              <a:rPr lang="sv-SE" sz="1400" dirty="0"/>
              <a:t>manipulation</a:t>
            </a:r>
          </a:p>
          <a:p>
            <a:pPr fontAlgn="t"/>
            <a:r>
              <a:rPr lang="sv-SE" sz="1400" dirty="0" err="1" smtClean="0"/>
              <a:t>Removal</a:t>
            </a:r>
            <a:r>
              <a:rPr lang="sv-SE" sz="1400" dirty="0" smtClean="0"/>
              <a:t> </a:t>
            </a:r>
            <a:r>
              <a:rPr lang="sv-SE" sz="1400" dirty="0" err="1"/>
              <a:t>of</a:t>
            </a:r>
            <a:r>
              <a:rPr lang="sv-SE" sz="1400" dirty="0"/>
              <a:t> </a:t>
            </a:r>
            <a:r>
              <a:rPr lang="sv-SE" sz="1400" dirty="0" err="1"/>
              <a:t>ground</a:t>
            </a:r>
            <a:r>
              <a:rPr lang="sv-SE" sz="1400" dirty="0"/>
              <a:t> vegetation</a:t>
            </a:r>
          </a:p>
          <a:p>
            <a:pPr fontAlgn="t"/>
            <a:r>
              <a:rPr lang="sv-SE" sz="1400" dirty="0" err="1" smtClean="0"/>
              <a:t>Mowing</a:t>
            </a:r>
            <a:endParaRPr lang="sv-SE" sz="1400" dirty="0"/>
          </a:p>
          <a:p>
            <a:pPr fontAlgn="t"/>
            <a:r>
              <a:rPr lang="sv-SE" sz="1400" dirty="0"/>
              <a:t>Coppicing</a:t>
            </a:r>
          </a:p>
          <a:p>
            <a:pPr fontAlgn="t"/>
            <a:r>
              <a:rPr lang="sv-SE" sz="1400" dirty="0" err="1"/>
              <a:t>Pollarding</a:t>
            </a:r>
            <a:endParaRPr lang="sv-SE" sz="1400" dirty="0"/>
          </a:p>
          <a:p>
            <a:pPr fontAlgn="t"/>
            <a:r>
              <a:rPr lang="sv-SE" sz="1400" dirty="0" err="1" smtClean="0"/>
              <a:t>Introduction</a:t>
            </a:r>
            <a:r>
              <a:rPr lang="sv-SE" sz="1400" dirty="0" smtClean="0"/>
              <a:t> </a:t>
            </a:r>
            <a:r>
              <a:rPr lang="sv-SE" sz="1400" dirty="0" err="1"/>
              <a:t>of</a:t>
            </a:r>
            <a:r>
              <a:rPr lang="sv-SE" sz="1400" dirty="0"/>
              <a:t> non-</a:t>
            </a:r>
            <a:r>
              <a:rPr lang="sv-SE" sz="1400" dirty="0" err="1"/>
              <a:t>tree</a:t>
            </a:r>
            <a:r>
              <a:rPr lang="sv-SE" sz="1400" dirty="0"/>
              <a:t> species</a:t>
            </a:r>
          </a:p>
          <a:p>
            <a:pPr fontAlgn="t"/>
            <a:r>
              <a:rPr lang="sv-SE" sz="1400" dirty="0" err="1" smtClean="0"/>
              <a:t>Hydrological</a:t>
            </a:r>
            <a:r>
              <a:rPr lang="sv-SE" sz="1400" dirty="0" smtClean="0"/>
              <a:t> interventions</a:t>
            </a:r>
          </a:p>
          <a:p>
            <a:pPr fontAlgn="t"/>
            <a:r>
              <a:rPr lang="sv-SE" sz="1400" dirty="0" err="1" smtClean="0"/>
              <a:t>Other</a:t>
            </a:r>
            <a:r>
              <a:rPr lang="sv-SE" sz="1400" dirty="0" smtClean="0"/>
              <a:t> interventions</a:t>
            </a:r>
          </a:p>
          <a:p>
            <a:pPr fontAlgn="t"/>
            <a:endParaRPr lang="sv-SE" sz="1400" dirty="0" smtClean="0"/>
          </a:p>
          <a:p>
            <a:pPr fontAlgn="t"/>
            <a:endParaRPr lang="sv-SE" sz="1400" dirty="0" smtClean="0"/>
          </a:p>
          <a:p>
            <a:pPr fontAlgn="t"/>
            <a:endParaRPr lang="sv-SE" sz="1400" dirty="0" smtClean="0"/>
          </a:p>
          <a:p>
            <a:pPr fontAlgn="t"/>
            <a:endParaRPr lang="sv-SE" sz="1400" dirty="0" smtClean="0"/>
          </a:p>
          <a:p>
            <a:pPr fontAlgn="t"/>
            <a:r>
              <a:rPr lang="sv-SE" sz="1400" dirty="0"/>
              <a:t>311</a:t>
            </a:r>
          </a:p>
          <a:p>
            <a:pPr fontAlgn="t"/>
            <a:r>
              <a:rPr lang="sv-SE" sz="1400" dirty="0" smtClean="0"/>
              <a:t>311</a:t>
            </a:r>
          </a:p>
          <a:p>
            <a:pPr fontAlgn="t"/>
            <a:r>
              <a:rPr lang="sv-SE" sz="1400" dirty="0" smtClean="0"/>
              <a:t>229</a:t>
            </a:r>
          </a:p>
          <a:p>
            <a:pPr fontAlgn="t"/>
            <a:r>
              <a:rPr lang="sv-SE" sz="1400" dirty="0" smtClean="0"/>
              <a:t>227</a:t>
            </a:r>
          </a:p>
          <a:p>
            <a:pPr fontAlgn="t"/>
            <a:r>
              <a:rPr lang="sv-SE" sz="1400" dirty="0"/>
              <a:t>157</a:t>
            </a:r>
          </a:p>
          <a:p>
            <a:pPr fontAlgn="t"/>
            <a:r>
              <a:rPr lang="sv-SE" sz="1400" dirty="0"/>
              <a:t>66</a:t>
            </a:r>
          </a:p>
          <a:p>
            <a:pPr fontAlgn="t"/>
            <a:r>
              <a:rPr lang="sv-SE" sz="1400" dirty="0"/>
              <a:t>19</a:t>
            </a:r>
          </a:p>
          <a:p>
            <a:pPr fontAlgn="t"/>
            <a:endParaRPr lang="sv-SE" sz="1400" dirty="0" smtClean="0"/>
          </a:p>
          <a:p>
            <a:pPr fontAlgn="t"/>
            <a:r>
              <a:rPr lang="sv-SE" sz="1400" dirty="0" smtClean="0"/>
              <a:t>57</a:t>
            </a:r>
          </a:p>
          <a:p>
            <a:pPr fontAlgn="t"/>
            <a:r>
              <a:rPr lang="sv-SE" sz="1400" dirty="0"/>
              <a:t>25</a:t>
            </a:r>
          </a:p>
          <a:p>
            <a:pPr fontAlgn="t"/>
            <a:r>
              <a:rPr lang="sv-SE" sz="1400" dirty="0"/>
              <a:t>21</a:t>
            </a:r>
          </a:p>
          <a:p>
            <a:pPr fontAlgn="t"/>
            <a:endParaRPr lang="sv-SE" sz="1400" dirty="0" smtClean="0"/>
          </a:p>
          <a:p>
            <a:pPr fontAlgn="t"/>
            <a:r>
              <a:rPr lang="sv-SE" sz="1400" dirty="0" smtClean="0"/>
              <a:t>20</a:t>
            </a:r>
            <a:endParaRPr lang="sv-SE" sz="1400" dirty="0"/>
          </a:p>
          <a:p>
            <a:pPr fontAlgn="t"/>
            <a:endParaRPr lang="sv-SE" sz="1400" dirty="0" smtClean="0"/>
          </a:p>
          <a:p>
            <a:pPr fontAlgn="t"/>
            <a:r>
              <a:rPr lang="sv-SE" sz="1400" dirty="0" smtClean="0"/>
              <a:t>9</a:t>
            </a:r>
          </a:p>
          <a:p>
            <a:pPr fontAlgn="t"/>
            <a:r>
              <a:rPr lang="sv-SE" sz="1400" dirty="0" smtClean="0"/>
              <a:t>10</a:t>
            </a:r>
          </a:p>
          <a:p>
            <a:pPr fontAlgn="t"/>
            <a:r>
              <a:rPr lang="sv-SE" sz="1400" dirty="0" smtClean="0"/>
              <a:t>4</a:t>
            </a:r>
          </a:p>
          <a:p>
            <a:pPr fontAlgn="t"/>
            <a:r>
              <a:rPr lang="sv-SE" sz="1400" dirty="0" smtClean="0"/>
              <a:t>4</a:t>
            </a:r>
          </a:p>
          <a:p>
            <a:pPr fontAlgn="t"/>
            <a:endParaRPr lang="sv-SE" sz="1400" dirty="0" smtClean="0"/>
          </a:p>
          <a:p>
            <a:pPr fontAlgn="t"/>
            <a:r>
              <a:rPr lang="sv-SE" sz="1400" dirty="0" smtClean="0"/>
              <a:t>11</a:t>
            </a:r>
          </a:p>
          <a:p>
            <a:pPr fontAlgn="t"/>
            <a:endParaRPr lang="sv-SE" sz="1400" dirty="0" smtClean="0"/>
          </a:p>
          <a:p>
            <a:pPr fontAlgn="t"/>
            <a:r>
              <a:rPr lang="sv-SE" sz="1400" dirty="0" smtClean="0"/>
              <a:t>4</a:t>
            </a:r>
          </a:p>
          <a:p>
            <a:pPr fontAlgn="t"/>
            <a:r>
              <a:rPr lang="sv-SE" sz="1400" dirty="0" smtClean="0"/>
              <a:t>13</a:t>
            </a:r>
          </a:p>
          <a:p>
            <a:pPr fontAlgn="t"/>
            <a:endParaRPr lang="sv-SE" sz="1400" dirty="0" smtClean="0"/>
          </a:p>
          <a:p>
            <a:pPr fontAlgn="t"/>
            <a:endParaRPr lang="sv-SE" sz="1400" dirty="0"/>
          </a:p>
          <a:p>
            <a:pPr fontAlgn="t"/>
            <a:endParaRPr lang="sv-SE" sz="1400" dirty="0" smtClean="0"/>
          </a:p>
          <a:p>
            <a:pPr fontAlgn="t"/>
            <a:endParaRPr lang="sv-SE" sz="1400" dirty="0"/>
          </a:p>
        </p:txBody>
      </p:sp>
      <p:sp>
        <p:nvSpPr>
          <p:cNvPr id="11" name="textruta 10"/>
          <p:cNvSpPr txBox="1"/>
          <p:nvPr/>
        </p:nvSpPr>
        <p:spPr>
          <a:xfrm>
            <a:off x="797985" y="1482561"/>
            <a:ext cx="2998032" cy="5232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1400" dirty="0" err="1" smtClean="0">
                <a:solidFill>
                  <a:schemeClr val="bg1"/>
                </a:solidFill>
              </a:rPr>
              <a:t>Number</a:t>
            </a:r>
            <a:r>
              <a:rPr lang="sv-SE" sz="1400" dirty="0" smtClean="0">
                <a:solidFill>
                  <a:schemeClr val="bg1"/>
                </a:solidFill>
              </a:rPr>
              <a:t> </a:t>
            </a:r>
            <a:r>
              <a:rPr lang="sv-SE" sz="1400" dirty="0" err="1" smtClean="0">
                <a:solidFill>
                  <a:schemeClr val="bg1"/>
                </a:solidFill>
              </a:rPr>
              <a:t>of</a:t>
            </a:r>
            <a:r>
              <a:rPr lang="sv-SE" sz="1400" dirty="0" smtClean="0">
                <a:solidFill>
                  <a:schemeClr val="bg1"/>
                </a:solidFill>
              </a:rPr>
              <a:t> </a:t>
            </a:r>
            <a:r>
              <a:rPr lang="sv-SE" sz="1400" dirty="0" err="1" smtClean="0">
                <a:solidFill>
                  <a:schemeClr val="bg1"/>
                </a:solidFill>
              </a:rPr>
              <a:t>included</a:t>
            </a:r>
            <a:r>
              <a:rPr lang="sv-SE" sz="1400" dirty="0" smtClean="0">
                <a:solidFill>
                  <a:schemeClr val="bg1"/>
                </a:solidFill>
              </a:rPr>
              <a:t> studies, different interventions</a:t>
            </a:r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5206135" y="2008281"/>
            <a:ext cx="2998032" cy="48522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textruta 13"/>
          <p:cNvSpPr txBox="1"/>
          <p:nvPr/>
        </p:nvSpPr>
        <p:spPr>
          <a:xfrm>
            <a:off x="5438105" y="2008281"/>
            <a:ext cx="4009870" cy="569386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fontAlgn="t"/>
            <a:r>
              <a:rPr lang="sv-SE" sz="1400" dirty="0" err="1"/>
              <a:t>Trees</a:t>
            </a:r>
            <a:endParaRPr lang="sv-SE" sz="1400" dirty="0"/>
          </a:p>
          <a:p>
            <a:pPr fontAlgn="t"/>
            <a:r>
              <a:rPr lang="sv-SE" sz="1400" dirty="0" err="1" smtClean="0"/>
              <a:t>Vascular</a:t>
            </a:r>
            <a:r>
              <a:rPr lang="sv-SE" sz="1400" dirty="0" smtClean="0"/>
              <a:t> </a:t>
            </a:r>
            <a:r>
              <a:rPr lang="sv-SE" sz="1400" dirty="0"/>
              <a:t>plants (</a:t>
            </a:r>
            <a:r>
              <a:rPr lang="sv-SE" sz="1400" dirty="0" err="1"/>
              <a:t>other</a:t>
            </a:r>
            <a:r>
              <a:rPr lang="sv-SE" sz="1400" dirty="0"/>
              <a:t> </a:t>
            </a:r>
            <a:r>
              <a:rPr lang="sv-SE" sz="1400" dirty="0" err="1"/>
              <a:t>than</a:t>
            </a:r>
            <a:r>
              <a:rPr lang="sv-SE" sz="1400" dirty="0"/>
              <a:t> </a:t>
            </a:r>
            <a:r>
              <a:rPr lang="sv-SE" sz="1400" dirty="0" err="1"/>
              <a:t>tree</a:t>
            </a:r>
            <a:r>
              <a:rPr lang="sv-SE" sz="1400" dirty="0"/>
              <a:t>) </a:t>
            </a:r>
          </a:p>
          <a:p>
            <a:pPr fontAlgn="t"/>
            <a:r>
              <a:rPr lang="sv-SE" sz="1400" dirty="0" err="1"/>
              <a:t>Dead</a:t>
            </a:r>
            <a:r>
              <a:rPr lang="sv-SE" sz="1400" dirty="0"/>
              <a:t> </a:t>
            </a:r>
            <a:r>
              <a:rPr lang="sv-SE" sz="1400" dirty="0" err="1"/>
              <a:t>wood</a:t>
            </a:r>
            <a:endParaRPr lang="sv-SE" sz="1400" dirty="0"/>
          </a:p>
          <a:p>
            <a:pPr fontAlgn="t"/>
            <a:r>
              <a:rPr lang="sv-SE" sz="1400" dirty="0"/>
              <a:t>Birds</a:t>
            </a:r>
          </a:p>
          <a:p>
            <a:pPr fontAlgn="t"/>
            <a:r>
              <a:rPr lang="sv-SE" sz="1400" dirty="0" err="1" smtClean="0"/>
              <a:t>Vertical</a:t>
            </a:r>
            <a:r>
              <a:rPr lang="sv-SE" sz="1400" dirty="0" smtClean="0"/>
              <a:t> </a:t>
            </a:r>
            <a:r>
              <a:rPr lang="sv-SE" sz="1400" dirty="0" err="1" smtClean="0"/>
              <a:t>structure</a:t>
            </a:r>
            <a:endParaRPr lang="sv-SE" sz="1400" dirty="0"/>
          </a:p>
          <a:p>
            <a:pPr fontAlgn="t"/>
            <a:r>
              <a:rPr lang="sv-SE" sz="1400" dirty="0" err="1"/>
              <a:t>Bryophytes</a:t>
            </a:r>
            <a:endParaRPr lang="sv-SE" sz="1400" dirty="0"/>
          </a:p>
          <a:p>
            <a:pPr fontAlgn="t"/>
            <a:r>
              <a:rPr lang="sv-SE" sz="1400" dirty="0" err="1"/>
              <a:t>Saproxylic</a:t>
            </a:r>
            <a:r>
              <a:rPr lang="sv-SE" sz="1400" dirty="0"/>
              <a:t> </a:t>
            </a:r>
            <a:r>
              <a:rPr lang="sv-SE" sz="1400" dirty="0" err="1"/>
              <a:t>beetles</a:t>
            </a:r>
            <a:endParaRPr lang="sv-SE" sz="1400" dirty="0"/>
          </a:p>
          <a:p>
            <a:pPr fontAlgn="t"/>
            <a:r>
              <a:rPr lang="sv-SE" sz="1400" dirty="0" err="1"/>
              <a:t>Mammals</a:t>
            </a:r>
            <a:endParaRPr lang="sv-SE" sz="1400" dirty="0"/>
          </a:p>
          <a:p>
            <a:pPr fontAlgn="t"/>
            <a:r>
              <a:rPr lang="sv-SE" sz="1400" dirty="0" err="1"/>
              <a:t>Invasive</a:t>
            </a:r>
            <a:r>
              <a:rPr lang="sv-SE" sz="1400" dirty="0"/>
              <a:t> species</a:t>
            </a:r>
          </a:p>
          <a:p>
            <a:pPr fontAlgn="t"/>
            <a:r>
              <a:rPr lang="sv-SE" sz="1400" dirty="0" err="1" smtClean="0"/>
              <a:t>Lichens</a:t>
            </a:r>
            <a:endParaRPr lang="sv-SE" sz="1400" dirty="0"/>
          </a:p>
          <a:p>
            <a:pPr fontAlgn="t"/>
            <a:r>
              <a:rPr lang="sv-SE" sz="1400" dirty="0" err="1" smtClean="0"/>
              <a:t>Fungi</a:t>
            </a:r>
            <a:endParaRPr lang="sv-SE" sz="1400" dirty="0"/>
          </a:p>
          <a:p>
            <a:pPr fontAlgn="t"/>
            <a:r>
              <a:rPr lang="sv-SE" sz="1400" dirty="0" err="1" smtClean="0"/>
              <a:t>Amphibians</a:t>
            </a:r>
            <a:endParaRPr lang="sv-SE" sz="1400" dirty="0"/>
          </a:p>
          <a:p>
            <a:pPr fontAlgn="t"/>
            <a:r>
              <a:rPr lang="sv-SE" sz="1400" dirty="0" err="1" smtClean="0"/>
              <a:t>Reptiles</a:t>
            </a:r>
            <a:endParaRPr lang="sv-SE" sz="1400" dirty="0"/>
          </a:p>
          <a:p>
            <a:pPr fontAlgn="t"/>
            <a:r>
              <a:rPr lang="sv-SE" sz="1400" dirty="0" err="1" smtClean="0"/>
              <a:t>Ground</a:t>
            </a:r>
            <a:r>
              <a:rPr lang="sv-SE" sz="1400" dirty="0" smtClean="0"/>
              <a:t> </a:t>
            </a:r>
            <a:r>
              <a:rPr lang="sv-SE" sz="1400" dirty="0" err="1" smtClean="0"/>
              <a:t>beetles</a:t>
            </a:r>
            <a:endParaRPr lang="sv-SE" sz="1400" dirty="0"/>
          </a:p>
          <a:p>
            <a:pPr fontAlgn="t"/>
            <a:r>
              <a:rPr lang="sv-SE" sz="1400" dirty="0" err="1" smtClean="0"/>
              <a:t>Other</a:t>
            </a:r>
            <a:r>
              <a:rPr lang="sv-SE" sz="1400" dirty="0" smtClean="0"/>
              <a:t> </a:t>
            </a:r>
            <a:r>
              <a:rPr lang="sv-SE" sz="1400" dirty="0" err="1" smtClean="0"/>
              <a:t>beetles</a:t>
            </a:r>
            <a:endParaRPr lang="sv-SE" sz="1400" dirty="0" smtClean="0"/>
          </a:p>
          <a:p>
            <a:pPr fontAlgn="t"/>
            <a:r>
              <a:rPr lang="sv-SE" sz="1400" dirty="0" err="1" smtClean="0"/>
              <a:t>Insects</a:t>
            </a:r>
            <a:r>
              <a:rPr lang="sv-SE" sz="1400" dirty="0" smtClean="0"/>
              <a:t> (not </a:t>
            </a:r>
            <a:r>
              <a:rPr lang="sv-SE" sz="1400" dirty="0" err="1" smtClean="0"/>
              <a:t>beetles</a:t>
            </a:r>
            <a:r>
              <a:rPr lang="sv-SE" sz="1400" dirty="0" smtClean="0"/>
              <a:t>)</a:t>
            </a:r>
          </a:p>
          <a:p>
            <a:pPr fontAlgn="t"/>
            <a:r>
              <a:rPr lang="sv-SE" sz="1400" dirty="0" err="1" smtClean="0"/>
              <a:t>Arthropods</a:t>
            </a:r>
            <a:r>
              <a:rPr lang="sv-SE" sz="1400" dirty="0" smtClean="0"/>
              <a:t> (not </a:t>
            </a:r>
            <a:r>
              <a:rPr lang="sv-SE" sz="1400" dirty="0" err="1" smtClean="0"/>
              <a:t>insects</a:t>
            </a:r>
            <a:r>
              <a:rPr lang="sv-SE" sz="1400" dirty="0" smtClean="0"/>
              <a:t>)</a:t>
            </a:r>
          </a:p>
          <a:p>
            <a:pPr fontAlgn="t"/>
            <a:r>
              <a:rPr lang="sv-SE" sz="1400" dirty="0" err="1" smtClean="0"/>
              <a:t>Invertebrates</a:t>
            </a:r>
            <a:r>
              <a:rPr lang="sv-SE" sz="1400" dirty="0" smtClean="0"/>
              <a:t> (not </a:t>
            </a:r>
            <a:r>
              <a:rPr lang="sv-SE" sz="1400" dirty="0" err="1" smtClean="0"/>
              <a:t>arthr</a:t>
            </a:r>
            <a:r>
              <a:rPr lang="sv-SE" sz="1400" dirty="0" smtClean="0"/>
              <a:t>)</a:t>
            </a:r>
          </a:p>
          <a:p>
            <a:pPr fontAlgn="t"/>
            <a:r>
              <a:rPr lang="sv-SE" sz="1400" dirty="0"/>
              <a:t>Microhabitats (</a:t>
            </a:r>
            <a:r>
              <a:rPr lang="sv-SE" sz="1400" dirty="0" err="1"/>
              <a:t>tree</a:t>
            </a:r>
            <a:r>
              <a:rPr lang="sv-SE" sz="1400" dirty="0"/>
              <a:t>)</a:t>
            </a:r>
          </a:p>
          <a:p>
            <a:pPr fontAlgn="t"/>
            <a:r>
              <a:rPr lang="sv-SE" sz="1400" dirty="0" err="1" smtClean="0"/>
              <a:t>Horizontal</a:t>
            </a:r>
            <a:r>
              <a:rPr lang="sv-SE" sz="1400" dirty="0" smtClean="0"/>
              <a:t> </a:t>
            </a:r>
            <a:r>
              <a:rPr lang="sv-SE" sz="1400" dirty="0" err="1"/>
              <a:t>structure</a:t>
            </a:r>
            <a:endParaRPr lang="sv-SE" sz="1400" dirty="0"/>
          </a:p>
          <a:p>
            <a:pPr fontAlgn="t"/>
            <a:endParaRPr lang="sv-SE" sz="1400" dirty="0"/>
          </a:p>
          <a:p>
            <a:pPr fontAlgn="t"/>
            <a:endParaRPr lang="sv-SE" sz="1400" dirty="0" smtClean="0"/>
          </a:p>
          <a:p>
            <a:pPr fontAlgn="t"/>
            <a:endParaRPr lang="sv-SE" sz="1400" dirty="0" smtClean="0"/>
          </a:p>
          <a:p>
            <a:pPr fontAlgn="t"/>
            <a:endParaRPr lang="sv-SE" sz="1400" dirty="0" smtClean="0"/>
          </a:p>
          <a:p>
            <a:pPr fontAlgn="t"/>
            <a:endParaRPr lang="sv-SE" sz="1400" dirty="0" smtClean="0"/>
          </a:p>
          <a:p>
            <a:pPr fontAlgn="t"/>
            <a:r>
              <a:rPr lang="sv-SE" sz="1400" dirty="0"/>
              <a:t>401</a:t>
            </a:r>
          </a:p>
          <a:p>
            <a:pPr fontAlgn="t"/>
            <a:endParaRPr lang="sv-SE" sz="1400" dirty="0" smtClean="0"/>
          </a:p>
          <a:p>
            <a:pPr fontAlgn="t"/>
            <a:r>
              <a:rPr lang="sv-SE" sz="1400" dirty="0" smtClean="0"/>
              <a:t>373</a:t>
            </a:r>
            <a:endParaRPr lang="sv-SE" sz="1400" dirty="0"/>
          </a:p>
          <a:p>
            <a:pPr fontAlgn="t"/>
            <a:r>
              <a:rPr lang="sv-SE" sz="1400" dirty="0"/>
              <a:t>153</a:t>
            </a:r>
          </a:p>
          <a:p>
            <a:pPr fontAlgn="t"/>
            <a:r>
              <a:rPr lang="sv-SE" sz="1400" dirty="0"/>
              <a:t>115</a:t>
            </a:r>
          </a:p>
          <a:p>
            <a:pPr fontAlgn="t"/>
            <a:r>
              <a:rPr lang="sv-SE" sz="1400" dirty="0" smtClean="0"/>
              <a:t>115</a:t>
            </a:r>
          </a:p>
          <a:p>
            <a:pPr fontAlgn="t"/>
            <a:r>
              <a:rPr lang="sv-SE" sz="1400" dirty="0"/>
              <a:t>88</a:t>
            </a:r>
          </a:p>
          <a:p>
            <a:pPr fontAlgn="t"/>
            <a:r>
              <a:rPr lang="sv-SE" sz="1400" dirty="0"/>
              <a:t>78</a:t>
            </a:r>
          </a:p>
          <a:p>
            <a:pPr fontAlgn="t"/>
            <a:r>
              <a:rPr lang="sv-SE" sz="1400" dirty="0"/>
              <a:t>71</a:t>
            </a:r>
          </a:p>
          <a:p>
            <a:pPr fontAlgn="t"/>
            <a:r>
              <a:rPr lang="sv-SE" sz="1400" dirty="0"/>
              <a:t>69</a:t>
            </a:r>
          </a:p>
          <a:p>
            <a:pPr fontAlgn="t"/>
            <a:r>
              <a:rPr lang="sv-SE" sz="1400" dirty="0" smtClean="0"/>
              <a:t>56</a:t>
            </a:r>
          </a:p>
          <a:p>
            <a:pPr fontAlgn="t"/>
            <a:r>
              <a:rPr lang="sv-SE" sz="1400" dirty="0" smtClean="0"/>
              <a:t>52</a:t>
            </a:r>
          </a:p>
          <a:p>
            <a:pPr fontAlgn="t"/>
            <a:r>
              <a:rPr lang="sv-SE" sz="1400" dirty="0" smtClean="0"/>
              <a:t>17</a:t>
            </a:r>
          </a:p>
          <a:p>
            <a:pPr fontAlgn="t"/>
            <a:r>
              <a:rPr lang="sv-SE" sz="1400" dirty="0"/>
              <a:t>6</a:t>
            </a:r>
            <a:endParaRPr lang="sv-SE" sz="1400" dirty="0" smtClean="0"/>
          </a:p>
          <a:p>
            <a:pPr fontAlgn="t"/>
            <a:r>
              <a:rPr lang="sv-SE" sz="1400" dirty="0" smtClean="0"/>
              <a:t>54</a:t>
            </a:r>
          </a:p>
          <a:p>
            <a:pPr fontAlgn="t"/>
            <a:r>
              <a:rPr lang="sv-SE" sz="1400" dirty="0" smtClean="0"/>
              <a:t>36</a:t>
            </a:r>
          </a:p>
          <a:p>
            <a:pPr fontAlgn="t"/>
            <a:r>
              <a:rPr lang="sv-SE" sz="1400" dirty="0" smtClean="0"/>
              <a:t>75</a:t>
            </a:r>
          </a:p>
          <a:p>
            <a:pPr fontAlgn="t"/>
            <a:r>
              <a:rPr lang="sv-SE" sz="1400" dirty="0" smtClean="0"/>
              <a:t>64</a:t>
            </a:r>
          </a:p>
          <a:p>
            <a:pPr fontAlgn="t"/>
            <a:r>
              <a:rPr lang="sv-SE" sz="1400" dirty="0" smtClean="0"/>
              <a:t>13</a:t>
            </a:r>
          </a:p>
          <a:p>
            <a:pPr fontAlgn="t"/>
            <a:r>
              <a:rPr lang="sv-SE" sz="1400" dirty="0"/>
              <a:t>18</a:t>
            </a:r>
          </a:p>
          <a:p>
            <a:pPr fontAlgn="t"/>
            <a:r>
              <a:rPr lang="sv-SE" sz="1400" dirty="0" smtClean="0"/>
              <a:t>5</a:t>
            </a:r>
            <a:endParaRPr lang="sv-SE" sz="1400" dirty="0"/>
          </a:p>
          <a:p>
            <a:pPr fontAlgn="t"/>
            <a:endParaRPr lang="sv-SE" sz="1400" dirty="0" smtClean="0"/>
          </a:p>
          <a:p>
            <a:pPr fontAlgn="t"/>
            <a:endParaRPr lang="sv-SE" sz="1400" dirty="0"/>
          </a:p>
          <a:p>
            <a:pPr fontAlgn="t"/>
            <a:endParaRPr lang="sv-SE" sz="1400" dirty="0" smtClean="0"/>
          </a:p>
          <a:p>
            <a:pPr fontAlgn="t"/>
            <a:endParaRPr lang="sv-SE" sz="1400" dirty="0"/>
          </a:p>
        </p:txBody>
      </p:sp>
      <p:sp>
        <p:nvSpPr>
          <p:cNvPr id="15" name="textruta 14"/>
          <p:cNvSpPr txBox="1"/>
          <p:nvPr/>
        </p:nvSpPr>
        <p:spPr>
          <a:xfrm>
            <a:off x="5206135" y="1485061"/>
            <a:ext cx="2998032" cy="5232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1400" dirty="0" err="1" smtClean="0">
                <a:solidFill>
                  <a:schemeClr val="bg1"/>
                </a:solidFill>
              </a:rPr>
              <a:t>Number</a:t>
            </a:r>
            <a:r>
              <a:rPr lang="sv-SE" sz="1400" dirty="0" smtClean="0">
                <a:solidFill>
                  <a:schemeClr val="bg1"/>
                </a:solidFill>
              </a:rPr>
              <a:t> </a:t>
            </a:r>
            <a:r>
              <a:rPr lang="sv-SE" sz="1400" dirty="0" err="1" smtClean="0">
                <a:solidFill>
                  <a:schemeClr val="bg1"/>
                </a:solidFill>
              </a:rPr>
              <a:t>of</a:t>
            </a:r>
            <a:r>
              <a:rPr lang="sv-SE" sz="1400" dirty="0" smtClean="0">
                <a:solidFill>
                  <a:schemeClr val="bg1"/>
                </a:solidFill>
              </a:rPr>
              <a:t> </a:t>
            </a:r>
            <a:r>
              <a:rPr lang="sv-SE" sz="1400" dirty="0" err="1" smtClean="0">
                <a:solidFill>
                  <a:schemeClr val="bg1"/>
                </a:solidFill>
              </a:rPr>
              <a:t>included</a:t>
            </a:r>
            <a:r>
              <a:rPr lang="sv-SE" sz="1400" dirty="0" smtClean="0">
                <a:solidFill>
                  <a:schemeClr val="bg1"/>
                </a:solidFill>
              </a:rPr>
              <a:t> studies, different </a:t>
            </a:r>
            <a:r>
              <a:rPr lang="sv-SE" sz="1400" dirty="0" err="1" smtClean="0">
                <a:solidFill>
                  <a:schemeClr val="bg1"/>
                </a:solidFill>
              </a:rPr>
              <a:t>outcomes</a:t>
            </a:r>
            <a:endParaRPr lang="sv-S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88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1429180"/>
            <a:ext cx="9144000" cy="54200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95" y="439712"/>
            <a:ext cx="2616796" cy="698659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3034890" y="5537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Mistra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Council for Evidence-based </a:t>
            </a:r>
            <a:b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Environmental Management</a:t>
            </a:r>
            <a:endParaRPr lang="sv-SE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9" name="Rak 8"/>
          <p:cNvCxnSpPr/>
          <p:nvPr/>
        </p:nvCxnSpPr>
        <p:spPr>
          <a:xfrm>
            <a:off x="0" y="1437968"/>
            <a:ext cx="9144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307429"/>
              </p:ext>
            </p:extLst>
          </p:nvPr>
        </p:nvGraphicFramePr>
        <p:xfrm>
          <a:off x="418746" y="2039069"/>
          <a:ext cx="8306508" cy="4528592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158263"/>
                <a:gridCol w="967408"/>
                <a:gridCol w="728870"/>
                <a:gridCol w="927652"/>
                <a:gridCol w="701113"/>
                <a:gridCol w="1157125"/>
                <a:gridCol w="899117"/>
                <a:gridCol w="844014"/>
                <a:gridCol w="922946"/>
              </a:tblGrid>
              <a:tr h="566074">
                <a:tc>
                  <a:txBody>
                    <a:bodyPr/>
                    <a:lstStyle/>
                    <a:p>
                      <a:endParaRPr lang="sv-S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 err="1" smtClean="0"/>
                        <a:t>Vertical</a:t>
                      </a:r>
                      <a:r>
                        <a:rPr lang="sv-SE" sz="1400" dirty="0" smtClean="0"/>
                        <a:t> </a:t>
                      </a:r>
                      <a:r>
                        <a:rPr lang="sv-SE" sz="1400" dirty="0" err="1" smtClean="0"/>
                        <a:t>structure</a:t>
                      </a:r>
                      <a:endParaRPr lang="sv-S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 err="1" smtClean="0"/>
                        <a:t>Dead</a:t>
                      </a:r>
                      <a:r>
                        <a:rPr lang="sv-SE" sz="1400" dirty="0" smtClean="0"/>
                        <a:t> </a:t>
                      </a:r>
                      <a:r>
                        <a:rPr lang="sv-SE" sz="1400" dirty="0" err="1" smtClean="0"/>
                        <a:t>wood</a:t>
                      </a:r>
                      <a:endParaRPr lang="sv-S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 err="1" smtClean="0"/>
                        <a:t>Vascular</a:t>
                      </a:r>
                      <a:r>
                        <a:rPr lang="sv-SE" sz="1400" dirty="0" smtClean="0"/>
                        <a:t> </a:t>
                      </a:r>
                      <a:r>
                        <a:rPr lang="sv-SE" sz="1400" dirty="0" smtClean="0"/>
                        <a:t>plants</a:t>
                      </a:r>
                      <a:endParaRPr lang="sv-S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Birds</a:t>
                      </a:r>
                      <a:endParaRPr lang="sv-S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 err="1" smtClean="0"/>
                        <a:t>Saproxylic</a:t>
                      </a:r>
                      <a:r>
                        <a:rPr lang="sv-SE" sz="1400" dirty="0" smtClean="0"/>
                        <a:t> </a:t>
                      </a:r>
                      <a:r>
                        <a:rPr lang="sv-SE" sz="1400" dirty="0" err="1" smtClean="0"/>
                        <a:t>beetles</a:t>
                      </a:r>
                      <a:endParaRPr lang="sv-S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 err="1" smtClean="0"/>
                        <a:t>Ground</a:t>
                      </a:r>
                      <a:r>
                        <a:rPr lang="sv-SE" sz="1400" baseline="0" dirty="0" smtClean="0"/>
                        <a:t> </a:t>
                      </a:r>
                      <a:r>
                        <a:rPr lang="sv-SE" sz="1400" baseline="0" dirty="0" err="1" smtClean="0"/>
                        <a:t>beetles</a:t>
                      </a:r>
                      <a:endParaRPr lang="sv-S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 err="1" smtClean="0"/>
                        <a:t>Insects</a:t>
                      </a:r>
                      <a:endParaRPr lang="sv-S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 err="1" smtClean="0"/>
                        <a:t>Invasive</a:t>
                      </a:r>
                      <a:r>
                        <a:rPr lang="sv-SE" sz="1400" dirty="0" smtClean="0"/>
                        <a:t> species</a:t>
                      </a:r>
                      <a:endParaRPr lang="sv-SE" sz="1400" b="0" dirty="0"/>
                    </a:p>
                  </a:txBody>
                  <a:tcPr/>
                </a:tc>
              </a:tr>
              <a:tr h="566074">
                <a:tc>
                  <a:txBody>
                    <a:bodyPr/>
                    <a:lstStyle/>
                    <a:p>
                      <a:r>
                        <a:rPr lang="sv-SE" sz="1400" dirty="0" err="1" smtClean="0"/>
                        <a:t>Burning</a:t>
                      </a:r>
                      <a:endParaRPr lang="sv-S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34</a:t>
                      </a:r>
                      <a:endParaRPr lang="sv-S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60</a:t>
                      </a:r>
                      <a:endParaRPr lang="sv-S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105</a:t>
                      </a:r>
                      <a:endParaRPr lang="sv-S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31</a:t>
                      </a:r>
                      <a:endParaRPr lang="sv-S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34</a:t>
                      </a:r>
                      <a:endParaRPr lang="sv-S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16</a:t>
                      </a:r>
                      <a:endParaRPr lang="sv-S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10</a:t>
                      </a:r>
                      <a:endParaRPr lang="sv-S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30</a:t>
                      </a:r>
                      <a:endParaRPr lang="sv-SE" sz="1400" b="0" dirty="0"/>
                    </a:p>
                  </a:txBody>
                  <a:tcPr/>
                </a:tc>
              </a:tr>
              <a:tr h="566074">
                <a:tc>
                  <a:txBody>
                    <a:bodyPr/>
                    <a:lstStyle/>
                    <a:p>
                      <a:r>
                        <a:rPr lang="sv-SE" sz="1400" dirty="0" err="1" smtClean="0"/>
                        <a:t>Thinning</a:t>
                      </a:r>
                      <a:endParaRPr lang="sv-S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57</a:t>
                      </a:r>
                      <a:endParaRPr lang="sv-S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55</a:t>
                      </a:r>
                      <a:endParaRPr lang="sv-S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113</a:t>
                      </a:r>
                      <a:endParaRPr lang="sv-S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34</a:t>
                      </a:r>
                      <a:endParaRPr lang="sv-S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19</a:t>
                      </a:r>
                      <a:endParaRPr lang="sv-S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10</a:t>
                      </a:r>
                      <a:endParaRPr lang="sv-S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16</a:t>
                      </a:r>
                      <a:endParaRPr lang="sv-S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22</a:t>
                      </a:r>
                      <a:endParaRPr lang="sv-SE" sz="1400" b="0" dirty="0"/>
                    </a:p>
                  </a:txBody>
                  <a:tcPr/>
                </a:tc>
              </a:tr>
              <a:tr h="566074"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Partial</a:t>
                      </a:r>
                      <a:r>
                        <a:rPr lang="sv-SE" sz="1400" baseline="0" dirty="0" smtClean="0"/>
                        <a:t> </a:t>
                      </a:r>
                      <a:r>
                        <a:rPr lang="sv-SE" sz="1400" baseline="0" dirty="0" err="1" smtClean="0"/>
                        <a:t>harvest</a:t>
                      </a:r>
                      <a:endParaRPr lang="sv-S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48</a:t>
                      </a:r>
                      <a:endParaRPr lang="sv-S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73</a:t>
                      </a:r>
                      <a:endParaRPr lang="sv-S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113</a:t>
                      </a:r>
                      <a:endParaRPr lang="sv-S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49</a:t>
                      </a:r>
                      <a:endParaRPr lang="sv-S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29</a:t>
                      </a:r>
                      <a:endParaRPr lang="sv-S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25</a:t>
                      </a:r>
                      <a:endParaRPr lang="sv-S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38</a:t>
                      </a:r>
                      <a:endParaRPr lang="sv-S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15</a:t>
                      </a:r>
                      <a:endParaRPr lang="sv-SE" sz="1400" b="0" dirty="0"/>
                    </a:p>
                  </a:txBody>
                  <a:tcPr/>
                </a:tc>
              </a:tr>
              <a:tr h="566074">
                <a:tc>
                  <a:txBody>
                    <a:bodyPr/>
                    <a:lstStyle/>
                    <a:p>
                      <a:r>
                        <a:rPr lang="sv-SE" sz="1400" dirty="0" err="1" smtClean="0"/>
                        <a:t>Removal</a:t>
                      </a:r>
                      <a:r>
                        <a:rPr lang="sv-SE" sz="1400" dirty="0" smtClean="0"/>
                        <a:t> </a:t>
                      </a:r>
                      <a:r>
                        <a:rPr lang="sv-SE" sz="1400" dirty="0" err="1" smtClean="0"/>
                        <a:t>understorey</a:t>
                      </a:r>
                      <a:endParaRPr lang="sv-S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7</a:t>
                      </a:r>
                      <a:endParaRPr lang="sv-S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7</a:t>
                      </a:r>
                      <a:endParaRPr lang="sv-S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27</a:t>
                      </a:r>
                      <a:endParaRPr lang="sv-S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7</a:t>
                      </a:r>
                      <a:endParaRPr lang="sv-S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4</a:t>
                      </a:r>
                      <a:endParaRPr lang="sv-S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3</a:t>
                      </a:r>
                      <a:endParaRPr lang="sv-S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5</a:t>
                      </a:r>
                      <a:endParaRPr lang="sv-S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9</a:t>
                      </a:r>
                      <a:endParaRPr lang="sv-SE" sz="1400" b="0" dirty="0"/>
                    </a:p>
                  </a:txBody>
                  <a:tcPr/>
                </a:tc>
              </a:tr>
              <a:tr h="566074"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Creation </a:t>
                      </a:r>
                      <a:r>
                        <a:rPr lang="sv-SE" sz="1400" dirty="0" err="1" smtClean="0"/>
                        <a:t>of</a:t>
                      </a:r>
                      <a:r>
                        <a:rPr lang="sv-SE" sz="1400" dirty="0" smtClean="0"/>
                        <a:t> </a:t>
                      </a:r>
                      <a:r>
                        <a:rPr lang="sv-SE" sz="1400" dirty="0" err="1" smtClean="0"/>
                        <a:t>dead</a:t>
                      </a:r>
                      <a:r>
                        <a:rPr lang="sv-SE" sz="1400" dirty="0" smtClean="0"/>
                        <a:t> </a:t>
                      </a:r>
                      <a:r>
                        <a:rPr lang="sv-SE" sz="1400" dirty="0" err="1" smtClean="0"/>
                        <a:t>wood</a:t>
                      </a:r>
                      <a:endParaRPr lang="sv-S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2</a:t>
                      </a:r>
                      <a:endParaRPr lang="sv-S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16</a:t>
                      </a:r>
                      <a:endParaRPr lang="sv-S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9</a:t>
                      </a:r>
                      <a:endParaRPr lang="sv-S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6</a:t>
                      </a:r>
                      <a:endParaRPr lang="sv-S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31</a:t>
                      </a:r>
                      <a:endParaRPr lang="sv-S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1</a:t>
                      </a:r>
                      <a:endParaRPr lang="sv-S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6</a:t>
                      </a:r>
                      <a:endParaRPr lang="sv-S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0</a:t>
                      </a:r>
                      <a:endParaRPr lang="sv-SE" sz="1400" b="0" dirty="0"/>
                    </a:p>
                  </a:txBody>
                  <a:tcPr/>
                </a:tc>
              </a:tr>
              <a:tr h="566074"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Addition </a:t>
                      </a:r>
                      <a:r>
                        <a:rPr lang="sv-SE" sz="1400" dirty="0" err="1" smtClean="0"/>
                        <a:t>of</a:t>
                      </a:r>
                      <a:r>
                        <a:rPr lang="sv-SE" sz="1400" dirty="0" smtClean="0"/>
                        <a:t> </a:t>
                      </a:r>
                      <a:r>
                        <a:rPr lang="sv-SE" sz="1400" dirty="0" err="1" smtClean="0"/>
                        <a:t>dead</a:t>
                      </a:r>
                      <a:r>
                        <a:rPr lang="sv-SE" sz="1400" dirty="0" smtClean="0"/>
                        <a:t> </a:t>
                      </a:r>
                      <a:r>
                        <a:rPr lang="sv-SE" sz="1400" dirty="0" err="1" smtClean="0"/>
                        <a:t>wood</a:t>
                      </a:r>
                      <a:endParaRPr lang="sv-S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0</a:t>
                      </a:r>
                      <a:endParaRPr lang="sv-S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3</a:t>
                      </a:r>
                      <a:endParaRPr lang="sv-S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1</a:t>
                      </a:r>
                      <a:endParaRPr lang="sv-S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0</a:t>
                      </a:r>
                      <a:endParaRPr lang="sv-S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11</a:t>
                      </a:r>
                      <a:endParaRPr lang="sv-S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1</a:t>
                      </a:r>
                      <a:endParaRPr lang="sv-S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3</a:t>
                      </a:r>
                      <a:endParaRPr lang="sv-S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0</a:t>
                      </a:r>
                      <a:endParaRPr lang="sv-SE" sz="1400" b="0" dirty="0"/>
                    </a:p>
                  </a:txBody>
                  <a:tcPr/>
                </a:tc>
              </a:tr>
              <a:tr h="566074">
                <a:tc>
                  <a:txBody>
                    <a:bodyPr/>
                    <a:lstStyle/>
                    <a:p>
                      <a:r>
                        <a:rPr lang="sv-SE" sz="1400" dirty="0" err="1" smtClean="0"/>
                        <a:t>Grazing</a:t>
                      </a:r>
                      <a:endParaRPr lang="sv-S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18</a:t>
                      </a:r>
                      <a:endParaRPr lang="sv-S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8</a:t>
                      </a:r>
                      <a:endParaRPr lang="sv-S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110</a:t>
                      </a:r>
                      <a:endParaRPr lang="sv-S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13</a:t>
                      </a:r>
                      <a:endParaRPr lang="sv-S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2</a:t>
                      </a:r>
                      <a:endParaRPr lang="sv-S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15</a:t>
                      </a:r>
                      <a:endParaRPr lang="sv-S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18</a:t>
                      </a:r>
                      <a:endParaRPr lang="sv-S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15</a:t>
                      </a:r>
                      <a:endParaRPr lang="sv-SE" sz="1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ruta 3"/>
          <p:cNvSpPr txBox="1"/>
          <p:nvPr/>
        </p:nvSpPr>
        <p:spPr>
          <a:xfrm>
            <a:off x="418746" y="1524333"/>
            <a:ext cx="6105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Combinations </a:t>
            </a:r>
            <a:r>
              <a:rPr lang="sv-SE" dirty="0" err="1" smtClean="0"/>
              <a:t>of</a:t>
            </a:r>
            <a:r>
              <a:rPr lang="sv-SE" dirty="0" smtClean="0"/>
              <a:t> common interventions and </a:t>
            </a:r>
            <a:r>
              <a:rPr lang="sv-SE" dirty="0" err="1" smtClean="0"/>
              <a:t>outcomes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4685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1429180"/>
            <a:ext cx="9144000" cy="54200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95" y="439712"/>
            <a:ext cx="2616796" cy="698659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3034890" y="5537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Mistra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Council for Evidence-based </a:t>
            </a:r>
            <a:b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Environmental Management</a:t>
            </a:r>
            <a:endParaRPr lang="sv-SE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9" name="Rak 8"/>
          <p:cNvCxnSpPr/>
          <p:nvPr/>
        </p:nvCxnSpPr>
        <p:spPr>
          <a:xfrm>
            <a:off x="0" y="1437968"/>
            <a:ext cx="9144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ruta 2"/>
          <p:cNvSpPr txBox="1"/>
          <p:nvPr/>
        </p:nvSpPr>
        <p:spPr>
          <a:xfrm>
            <a:off x="442449" y="1935778"/>
            <a:ext cx="630290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200" dirty="0" smtClean="0"/>
              <a:t>2 </a:t>
            </a:r>
            <a:r>
              <a:rPr lang="sv-SE" sz="2200" dirty="0" err="1" smtClean="0"/>
              <a:t>systematic</a:t>
            </a:r>
            <a:r>
              <a:rPr lang="sv-SE" sz="2200" dirty="0" smtClean="0"/>
              <a:t> </a:t>
            </a:r>
            <a:r>
              <a:rPr lang="sv-SE" sz="2200" dirty="0" err="1" smtClean="0"/>
              <a:t>reviews</a:t>
            </a:r>
            <a:r>
              <a:rPr lang="sv-SE" sz="2200" dirty="0" smtClean="0"/>
              <a:t> </a:t>
            </a:r>
          </a:p>
          <a:p>
            <a:r>
              <a:rPr lang="sv-SE" sz="2200" dirty="0" smtClean="0"/>
              <a:t>(</a:t>
            </a:r>
            <a:r>
              <a:rPr lang="sv-SE" sz="2200" dirty="0" err="1" smtClean="0"/>
              <a:t>will</a:t>
            </a:r>
            <a:r>
              <a:rPr lang="sv-SE" sz="2200" dirty="0" smtClean="0"/>
              <a:t> </a:t>
            </a:r>
            <a:r>
              <a:rPr lang="sv-SE" sz="2200" dirty="0" err="1" smtClean="0"/>
              <a:t>include</a:t>
            </a:r>
            <a:r>
              <a:rPr lang="sv-SE" sz="2200" dirty="0" smtClean="0"/>
              <a:t> </a:t>
            </a:r>
            <a:r>
              <a:rPr lang="sv-SE" sz="2200" dirty="0" err="1" smtClean="0"/>
              <a:t>critical</a:t>
            </a:r>
            <a:r>
              <a:rPr lang="sv-SE" sz="2200" dirty="0" smtClean="0"/>
              <a:t> </a:t>
            </a:r>
            <a:r>
              <a:rPr lang="sv-SE" sz="2200" dirty="0" err="1" smtClean="0"/>
              <a:t>appraisal</a:t>
            </a:r>
            <a:r>
              <a:rPr lang="sv-SE" sz="2200" dirty="0" smtClean="0"/>
              <a:t> and meta-</a:t>
            </a:r>
            <a:r>
              <a:rPr lang="sv-SE" sz="2200" dirty="0" err="1" smtClean="0"/>
              <a:t>analysis</a:t>
            </a:r>
            <a:r>
              <a:rPr lang="sv-SE" sz="2200" dirty="0" smtClean="0"/>
              <a:t>):</a:t>
            </a:r>
          </a:p>
          <a:p>
            <a:endParaRPr lang="sv-SE" dirty="0" smtClean="0"/>
          </a:p>
          <a:p>
            <a:endParaRPr lang="sv-SE" dirty="0"/>
          </a:p>
          <a:p>
            <a:r>
              <a:rPr lang="sv-SE" dirty="0" smtClean="0"/>
              <a:t>”</a:t>
            </a:r>
            <a:r>
              <a:rPr lang="en-US" dirty="0"/>
              <a:t> What are the impacts of dead-wood manipulation </a:t>
            </a:r>
            <a:endParaRPr lang="en-US" dirty="0" smtClean="0"/>
          </a:p>
          <a:p>
            <a:r>
              <a:rPr lang="en-US" dirty="0" smtClean="0"/>
              <a:t>on </a:t>
            </a:r>
            <a:r>
              <a:rPr lang="en-US" dirty="0"/>
              <a:t>the biodiversity of temperate and boreal forests</a:t>
            </a:r>
            <a:r>
              <a:rPr lang="en-US" dirty="0" smtClean="0"/>
              <a:t>?”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“What are the impacts of manipulating grazing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browsing by ungulates on plants and invertebrates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temperate and boreal forests?” </a:t>
            </a:r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0536" y="3221295"/>
            <a:ext cx="2632708" cy="1522392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536" y="5134519"/>
            <a:ext cx="2706057" cy="156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0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1429180"/>
            <a:ext cx="9144000" cy="54200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95" y="439712"/>
            <a:ext cx="2616796" cy="698659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3034890" y="5537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Mistra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Council for Evidence-based </a:t>
            </a:r>
            <a:b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Environmental Management</a:t>
            </a:r>
            <a:endParaRPr lang="sv-SE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9" name="Rak 8"/>
          <p:cNvCxnSpPr/>
          <p:nvPr/>
        </p:nvCxnSpPr>
        <p:spPr>
          <a:xfrm>
            <a:off x="0" y="1437968"/>
            <a:ext cx="9144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46757"/>
            <a:ext cx="9144000" cy="6066692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603250" y="4428483"/>
            <a:ext cx="1972076" cy="383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>
                <a:solidFill>
                  <a:schemeClr val="bg1"/>
                </a:solidFill>
              </a:rPr>
              <a:t>Thank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err="1" smtClean="0">
                <a:solidFill>
                  <a:schemeClr val="bg1"/>
                </a:solidFill>
              </a:rPr>
              <a:t>you</a:t>
            </a:r>
            <a:r>
              <a:rPr lang="sv-SE" dirty="0" smtClean="0">
                <a:solidFill>
                  <a:schemeClr val="bg1"/>
                </a:solidFill>
              </a:rPr>
              <a:t>!</a:t>
            </a:r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94" y="4829519"/>
            <a:ext cx="2815615" cy="187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8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1429180"/>
            <a:ext cx="9144000" cy="54200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95" y="439712"/>
            <a:ext cx="2616796" cy="698659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3034890" y="5537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Mistra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Council for Evidence-based </a:t>
            </a:r>
            <a:b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Environmental Management</a:t>
            </a:r>
            <a:endParaRPr lang="sv-SE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9" name="Rak 8"/>
          <p:cNvCxnSpPr/>
          <p:nvPr/>
        </p:nvCxnSpPr>
        <p:spPr>
          <a:xfrm>
            <a:off x="0" y="1437968"/>
            <a:ext cx="9144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95" y="1667110"/>
            <a:ext cx="8411621" cy="492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0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11061" y="1423680"/>
            <a:ext cx="9144000" cy="54200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3"/>
          <p:cNvSpPr txBox="1">
            <a:spLocks/>
          </p:cNvSpPr>
          <p:nvPr/>
        </p:nvSpPr>
        <p:spPr>
          <a:xfrm>
            <a:off x="603250" y="1661610"/>
            <a:ext cx="8354961" cy="691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Medical/health science has a lot of experience of evidence synthesis methodology </a:t>
            </a:r>
          </a:p>
          <a:p>
            <a:pPr>
              <a:lnSpc>
                <a:spcPct val="100000"/>
              </a:lnSpc>
            </a:pPr>
            <a:endParaRPr lang="en-US" sz="10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Systematic review</a:t>
            </a:r>
          </a:p>
          <a:p>
            <a:endParaRPr lang="en-US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18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1800" b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Synthesise</a:t>
            </a:r>
            <a:r>
              <a:rPr lang="en-US" sz="18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result</a:t>
            </a:r>
          </a:p>
          <a:p>
            <a:r>
              <a:rPr lang="en-US" sz="1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but do not give advice</a:t>
            </a:r>
            <a:endParaRPr lang="da-DK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95" y="439712"/>
            <a:ext cx="2616796" cy="698659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3034890" y="5537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Mistra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Council for Evidence-based </a:t>
            </a:r>
            <a:b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Environmental Management</a:t>
            </a:r>
            <a:endParaRPr lang="sv-SE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9" name="Rak 8"/>
          <p:cNvCxnSpPr/>
          <p:nvPr/>
        </p:nvCxnSpPr>
        <p:spPr>
          <a:xfrm>
            <a:off x="0" y="1437968"/>
            <a:ext cx="9144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eviem.se/Global/bilderprojekt/Stadierna/StegenEng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094" y="2912768"/>
            <a:ext cx="5656617" cy="56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4"/>
          <a:srcRect l="17571" t="27176" r="29507" b="7662"/>
          <a:stretch/>
        </p:blipFill>
        <p:spPr>
          <a:xfrm>
            <a:off x="4290343" y="3780084"/>
            <a:ext cx="3886090" cy="2990538"/>
          </a:xfrm>
          <a:prstGeom prst="rect">
            <a:avLst/>
          </a:prstGeom>
        </p:spPr>
      </p:pic>
      <p:sp>
        <p:nvSpPr>
          <p:cNvPr id="3" name="Höger klammerparentes 2"/>
          <p:cNvSpPr/>
          <p:nvPr/>
        </p:nvSpPr>
        <p:spPr>
          <a:xfrm>
            <a:off x="6924364" y="3831377"/>
            <a:ext cx="79071" cy="54889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/>
          <p:cNvSpPr txBox="1"/>
          <p:nvPr/>
        </p:nvSpPr>
        <p:spPr>
          <a:xfrm>
            <a:off x="7143795" y="3951934"/>
            <a:ext cx="907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Planning</a:t>
            </a:r>
            <a:endParaRPr lang="sv-SE" sz="1400" dirty="0"/>
          </a:p>
        </p:txBody>
      </p:sp>
      <p:sp>
        <p:nvSpPr>
          <p:cNvPr id="11" name="Höger klammerparentes 10"/>
          <p:cNvSpPr/>
          <p:nvPr/>
        </p:nvSpPr>
        <p:spPr>
          <a:xfrm>
            <a:off x="7120935" y="4495731"/>
            <a:ext cx="45719" cy="983228"/>
          </a:xfrm>
          <a:prstGeom prst="rightBrace">
            <a:avLst/>
          </a:prstGeom>
          <a:noFill/>
          <a:ln>
            <a:solidFill>
              <a:srgbClr val="28BA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ruta 11"/>
          <p:cNvSpPr txBox="1"/>
          <p:nvPr/>
        </p:nvSpPr>
        <p:spPr>
          <a:xfrm>
            <a:off x="7295216" y="4804025"/>
            <a:ext cx="907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Lit. </a:t>
            </a:r>
            <a:r>
              <a:rPr lang="sv-SE" sz="1400" dirty="0"/>
              <a:t>a</a:t>
            </a:r>
            <a:r>
              <a:rPr lang="sv-SE" sz="1400" dirty="0" smtClean="0"/>
              <a:t>ss.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399159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11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11060" y="1437968"/>
            <a:ext cx="9144000" cy="54200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3"/>
          <p:cNvSpPr txBox="1">
            <a:spLocks/>
          </p:cNvSpPr>
          <p:nvPr/>
        </p:nvSpPr>
        <p:spPr>
          <a:xfrm>
            <a:off x="1334607" y="1760264"/>
            <a:ext cx="8354961" cy="7761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US" sz="25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ystematic map – </a:t>
            </a:r>
            <a:r>
              <a:rPr lang="en-US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gives an overview of the evidence base</a:t>
            </a:r>
          </a:p>
          <a:p>
            <a:r>
              <a:rPr lang="en-US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but </a:t>
            </a:r>
            <a:r>
              <a: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not </a:t>
            </a:r>
            <a:r>
              <a:rPr lang="en-US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synthesise</a:t>
            </a:r>
            <a:r>
              <a: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results</a:t>
            </a:r>
          </a:p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Often a first step in a SR</a:t>
            </a:r>
          </a:p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Provide a database with description of </a:t>
            </a:r>
          </a:p>
          <a:p>
            <a:r>
              <a: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included articles</a:t>
            </a:r>
            <a:endParaRPr lang="da-DK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da-DK" sz="2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95" y="439712"/>
            <a:ext cx="2616796" cy="698659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3034890" y="5537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Mistra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Council for Evidence-based </a:t>
            </a:r>
            <a:b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Environmental Management</a:t>
            </a:r>
            <a:endParaRPr lang="sv-SE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9" name="Rak 8"/>
          <p:cNvCxnSpPr/>
          <p:nvPr/>
        </p:nvCxnSpPr>
        <p:spPr>
          <a:xfrm>
            <a:off x="0" y="1437968"/>
            <a:ext cx="9144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3"/>
          <a:srcRect l="17571" t="27176" r="29507" b="7662"/>
          <a:stretch/>
        </p:blipFill>
        <p:spPr>
          <a:xfrm>
            <a:off x="-109" y="3862529"/>
            <a:ext cx="3886090" cy="2990538"/>
          </a:xfrm>
          <a:prstGeom prst="rect">
            <a:avLst/>
          </a:prstGeom>
        </p:spPr>
      </p:pic>
      <p:sp>
        <p:nvSpPr>
          <p:cNvPr id="10" name="Höger klammerparentes 9"/>
          <p:cNvSpPr/>
          <p:nvPr/>
        </p:nvSpPr>
        <p:spPr>
          <a:xfrm>
            <a:off x="2633912" y="3913822"/>
            <a:ext cx="79071" cy="54889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ruta 10"/>
          <p:cNvSpPr txBox="1"/>
          <p:nvPr/>
        </p:nvSpPr>
        <p:spPr>
          <a:xfrm>
            <a:off x="2853343" y="4034379"/>
            <a:ext cx="907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Planning</a:t>
            </a:r>
            <a:endParaRPr lang="sv-SE" sz="1400" dirty="0"/>
          </a:p>
        </p:txBody>
      </p:sp>
      <p:sp>
        <p:nvSpPr>
          <p:cNvPr id="12" name="Höger klammerparentes 11"/>
          <p:cNvSpPr/>
          <p:nvPr/>
        </p:nvSpPr>
        <p:spPr>
          <a:xfrm>
            <a:off x="2830483" y="4578176"/>
            <a:ext cx="45719" cy="983228"/>
          </a:xfrm>
          <a:prstGeom prst="rightBrace">
            <a:avLst/>
          </a:prstGeom>
          <a:noFill/>
          <a:ln>
            <a:solidFill>
              <a:srgbClr val="28BA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ruta 12"/>
          <p:cNvSpPr txBox="1"/>
          <p:nvPr/>
        </p:nvSpPr>
        <p:spPr>
          <a:xfrm>
            <a:off x="3004764" y="4886470"/>
            <a:ext cx="907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Lit. </a:t>
            </a:r>
            <a:r>
              <a:rPr lang="sv-SE" sz="1400" dirty="0"/>
              <a:t>a</a:t>
            </a:r>
            <a:r>
              <a:rPr lang="sv-SE" sz="1400" dirty="0" smtClean="0"/>
              <a:t>ss.</a:t>
            </a:r>
            <a:endParaRPr lang="sv-SE" sz="1400" dirty="0"/>
          </a:p>
        </p:txBody>
      </p:sp>
      <p:sp>
        <p:nvSpPr>
          <p:cNvPr id="2" name="Vänster klammerparentes 1"/>
          <p:cNvSpPr/>
          <p:nvPr/>
        </p:nvSpPr>
        <p:spPr>
          <a:xfrm>
            <a:off x="1266669" y="5179102"/>
            <a:ext cx="67938" cy="689547"/>
          </a:xfrm>
          <a:prstGeom prst="leftBrac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ruta 2"/>
          <p:cNvSpPr txBox="1"/>
          <p:nvPr/>
        </p:nvSpPr>
        <p:spPr>
          <a:xfrm>
            <a:off x="-25918" y="5174169"/>
            <a:ext cx="142799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 smtClean="0">
                <a:solidFill>
                  <a:srgbClr val="C00000"/>
                </a:solidFill>
              </a:rPr>
              <a:t>Not in a </a:t>
            </a:r>
            <a:r>
              <a:rPr lang="sv-SE" sz="1500" dirty="0" err="1" smtClean="0">
                <a:solidFill>
                  <a:srgbClr val="C00000"/>
                </a:solidFill>
              </a:rPr>
              <a:t>map</a:t>
            </a:r>
            <a:r>
              <a:rPr lang="sv-SE" sz="1500" dirty="0" smtClean="0">
                <a:solidFill>
                  <a:srgbClr val="C00000"/>
                </a:solidFill>
              </a:rPr>
              <a:t>.</a:t>
            </a:r>
          </a:p>
          <a:p>
            <a:r>
              <a:rPr lang="sv-SE" sz="1500" dirty="0" err="1" smtClean="0">
                <a:solidFill>
                  <a:srgbClr val="C00000"/>
                </a:solidFill>
              </a:rPr>
              <a:t>Descr</a:t>
            </a:r>
            <a:r>
              <a:rPr lang="sv-SE" sz="1500" dirty="0" smtClean="0">
                <a:solidFill>
                  <a:srgbClr val="C00000"/>
                </a:solidFill>
              </a:rPr>
              <a:t>. </a:t>
            </a:r>
            <a:r>
              <a:rPr lang="sv-SE" sz="1500" dirty="0" err="1">
                <a:solidFill>
                  <a:srgbClr val="C00000"/>
                </a:solidFill>
              </a:rPr>
              <a:t>o</a:t>
            </a:r>
            <a:r>
              <a:rPr lang="sv-SE" sz="1500" dirty="0" err="1" smtClean="0">
                <a:solidFill>
                  <a:srgbClr val="C00000"/>
                </a:solidFill>
              </a:rPr>
              <a:t>f</a:t>
            </a:r>
            <a:r>
              <a:rPr lang="sv-SE" sz="1500" dirty="0" smtClean="0">
                <a:solidFill>
                  <a:srgbClr val="C00000"/>
                </a:solidFill>
              </a:rPr>
              <a:t> studies</a:t>
            </a:r>
            <a:endParaRPr lang="sv-SE" sz="15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26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11060" y="1437968"/>
            <a:ext cx="9144000" cy="54200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3"/>
          <p:cNvSpPr txBox="1">
            <a:spLocks/>
          </p:cNvSpPr>
          <p:nvPr/>
        </p:nvSpPr>
        <p:spPr>
          <a:xfrm>
            <a:off x="129047" y="1573329"/>
            <a:ext cx="8908026" cy="7761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“What </a:t>
            </a:r>
            <a:r>
              <a:rPr lang="en-US" sz="2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the impact of active management on </a:t>
            </a:r>
            <a:r>
              <a:rPr lang="en-US" sz="20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biodiversity in </a:t>
            </a:r>
            <a:r>
              <a:rPr lang="en-US" sz="2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boreal and temperate forests set aside for </a:t>
            </a:r>
            <a:r>
              <a:rPr lang="en-US" sz="20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conservation </a:t>
            </a:r>
            <a:r>
              <a:rPr lang="sv-SE" sz="20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</a:t>
            </a:r>
            <a:r>
              <a:rPr lang="sv-SE" sz="2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restoration</a:t>
            </a:r>
            <a:r>
              <a:rPr lang="sv-SE" sz="20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?”</a:t>
            </a:r>
          </a:p>
          <a:p>
            <a:pPr>
              <a:lnSpc>
                <a:spcPct val="100000"/>
              </a:lnSpc>
            </a:pPr>
            <a:endParaRPr lang="sv-SE" sz="20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300" b="0" dirty="0"/>
              <a:t>Bernes C., Jonsson B-G., </a:t>
            </a:r>
            <a:r>
              <a:rPr lang="en-US" sz="1300" b="0" dirty="0" err="1"/>
              <a:t>Junninen</a:t>
            </a:r>
            <a:r>
              <a:rPr lang="en-US" sz="1300" b="0" dirty="0"/>
              <a:t> K., </a:t>
            </a:r>
            <a:r>
              <a:rPr lang="en-US" sz="1300" b="0" dirty="0" err="1"/>
              <a:t>Lõhmus</a:t>
            </a:r>
            <a:r>
              <a:rPr lang="en-US" sz="1300" b="0" dirty="0"/>
              <a:t> A., Macdonald A., Müller J. and </a:t>
            </a:r>
            <a:r>
              <a:rPr lang="en-US" sz="1300" b="0" dirty="0" err="1"/>
              <a:t>Sandström</a:t>
            </a:r>
            <a:r>
              <a:rPr lang="en-US" sz="1300" b="0" dirty="0"/>
              <a:t> J. (2015) What is the impact of active management on biodiversity in boreal and temperate forests set aside for conservation or restoration? A systematic map. </a:t>
            </a:r>
            <a:r>
              <a:rPr lang="en-US" sz="1300" b="0" i="1" dirty="0"/>
              <a:t>Environmental Evidence</a:t>
            </a:r>
            <a:r>
              <a:rPr lang="en-US" sz="1300" b="0" dirty="0"/>
              <a:t>, 4: 25, DOI 10.1186/s13750-015-0050-7. </a:t>
            </a:r>
            <a:endParaRPr lang="da-DK" sz="13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95" y="439712"/>
            <a:ext cx="2616796" cy="698659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3034890" y="5537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Mistra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Council for Evidence-based </a:t>
            </a:r>
            <a:b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Environmental Management</a:t>
            </a:r>
            <a:endParaRPr lang="sv-SE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9" name="Rak 8"/>
          <p:cNvCxnSpPr/>
          <p:nvPr/>
        </p:nvCxnSpPr>
        <p:spPr>
          <a:xfrm>
            <a:off x="0" y="1437968"/>
            <a:ext cx="9144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ruta 1"/>
          <p:cNvSpPr txBox="1"/>
          <p:nvPr/>
        </p:nvSpPr>
        <p:spPr>
          <a:xfrm>
            <a:off x="-11060" y="3447805"/>
            <a:ext cx="9155060" cy="3477875"/>
          </a:xfrm>
          <a:prstGeom prst="rect">
            <a:avLst/>
          </a:prstGeom>
          <a:solidFill>
            <a:srgbClr val="68D3E2">
              <a:alpha val="49804"/>
            </a:srgbClr>
          </a:solidFill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solidFill>
                  <a:schemeClr val="bg1"/>
                </a:solidFill>
              </a:rPr>
              <a:t>    </a:t>
            </a:r>
            <a:r>
              <a:rPr lang="sv-SE" b="1" dirty="0" smtClean="0"/>
              <a:t>P</a:t>
            </a:r>
            <a:r>
              <a:rPr lang="sv-SE" dirty="0" smtClean="0"/>
              <a:t>opulation/</a:t>
            </a:r>
            <a:r>
              <a:rPr lang="sv-SE" dirty="0" err="1" smtClean="0"/>
              <a:t>subject</a:t>
            </a:r>
            <a:r>
              <a:rPr lang="sv-SE" dirty="0" smtClean="0"/>
              <a:t>: </a:t>
            </a:r>
            <a:r>
              <a:rPr lang="en-US" dirty="0"/>
              <a:t>Boreal and temperate forests </a:t>
            </a:r>
            <a:r>
              <a:rPr lang="en-US" dirty="0" smtClean="0"/>
              <a:t>set aside </a:t>
            </a:r>
            <a:r>
              <a:rPr lang="en-US" dirty="0"/>
              <a:t>for </a:t>
            </a:r>
            <a:r>
              <a:rPr lang="en-US" dirty="0" smtClean="0"/>
              <a:t>conservation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                           </a:t>
            </a:r>
            <a:r>
              <a:rPr lang="en-US" dirty="0"/>
              <a:t>or restoration of biodiversity</a:t>
            </a:r>
            <a:endParaRPr lang="sv-SE" b="1" dirty="0"/>
          </a:p>
          <a:p>
            <a:r>
              <a:rPr lang="sv-SE" b="1" dirty="0" smtClean="0"/>
              <a:t>     </a:t>
            </a:r>
            <a:endParaRPr lang="sv-SE" b="1" dirty="0"/>
          </a:p>
          <a:p>
            <a:r>
              <a:rPr lang="sv-SE" b="1" dirty="0" smtClean="0"/>
              <a:t>    I</a:t>
            </a:r>
            <a:r>
              <a:rPr lang="sv-SE" dirty="0" smtClean="0"/>
              <a:t>ntervention: </a:t>
            </a:r>
            <a:r>
              <a:rPr lang="en-US" dirty="0"/>
              <a:t>Active management (e.g. partial harvesting</a:t>
            </a:r>
            <a:r>
              <a:rPr lang="en-US" dirty="0" smtClean="0"/>
              <a:t>,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</a:t>
            </a:r>
            <a:r>
              <a:rPr lang="en-US" dirty="0"/>
              <a:t>thinning, prescribed burning, creation or addition of dead wood, 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                      </a:t>
            </a:r>
            <a:r>
              <a:rPr lang="en-US" dirty="0"/>
              <a:t>grazing or exclusion from grazing, and introduction or </a:t>
            </a:r>
            <a:r>
              <a:rPr lang="en-US" dirty="0" smtClean="0"/>
              <a:t>removal</a:t>
            </a:r>
          </a:p>
          <a:p>
            <a:r>
              <a:rPr lang="en-US" dirty="0" smtClean="0"/>
              <a:t>                         </a:t>
            </a:r>
            <a:r>
              <a:rPr lang="en-US" dirty="0"/>
              <a:t>of species</a:t>
            </a:r>
            <a:r>
              <a:rPr lang="en-US" dirty="0" smtClean="0"/>
              <a:t>)</a:t>
            </a:r>
            <a:endParaRPr lang="en-US" dirty="0"/>
          </a:p>
          <a:p>
            <a:endParaRPr lang="sv-SE" b="1" dirty="0"/>
          </a:p>
          <a:p>
            <a:r>
              <a:rPr lang="en-US" b="1" dirty="0" smtClean="0"/>
              <a:t>    C</a:t>
            </a:r>
            <a:r>
              <a:rPr lang="en-US" dirty="0" smtClean="0"/>
              <a:t>omparator: Non-intervention or alternative types of intervention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    O</a:t>
            </a:r>
            <a:r>
              <a:rPr lang="en-US" dirty="0" smtClean="0"/>
              <a:t>utcomes</a:t>
            </a:r>
            <a:r>
              <a:rPr lang="en-US" dirty="0"/>
              <a:t>: Measures or indicators of </a:t>
            </a:r>
            <a:r>
              <a:rPr lang="en-US" dirty="0" smtClean="0"/>
              <a:t>biodiversity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3581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1429180"/>
            <a:ext cx="9144000" cy="54200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3"/>
          <p:cNvSpPr txBox="1">
            <a:spLocks/>
          </p:cNvSpPr>
          <p:nvPr/>
        </p:nvSpPr>
        <p:spPr>
          <a:xfrm>
            <a:off x="112196" y="1697116"/>
            <a:ext cx="8919607" cy="7761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Screening </a:t>
            </a:r>
            <a:r>
              <a: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-US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 articles using inclusion criteria:</a:t>
            </a:r>
          </a:p>
          <a:p>
            <a:endParaRPr lang="en-US" sz="16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95" y="439712"/>
            <a:ext cx="2616796" cy="698659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3034890" y="5537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Mistra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Council for Evidence-based </a:t>
            </a:r>
            <a:b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Environmental Management</a:t>
            </a:r>
            <a:endParaRPr lang="sv-SE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9" name="Rak 8"/>
          <p:cNvCxnSpPr/>
          <p:nvPr/>
        </p:nvCxnSpPr>
        <p:spPr>
          <a:xfrm>
            <a:off x="0" y="1437968"/>
            <a:ext cx="9144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262976"/>
              </p:ext>
            </p:extLst>
          </p:nvPr>
        </p:nvGraphicFramePr>
        <p:xfrm>
          <a:off x="-1" y="2438400"/>
          <a:ext cx="9144000" cy="46329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945416"/>
                <a:gridCol w="719858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Subjects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Forests in the boreal or temperate vegetation zones</a:t>
                      </a:r>
                    </a:p>
                    <a:p>
                      <a:endParaRPr lang="sv-S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Type of comparator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Non-intervention or alternative types of intervention</a:t>
                      </a:r>
                    </a:p>
                    <a:p>
                      <a:endParaRPr lang="sv-S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Types of intervention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dirty="0" err="1" smtClean="0"/>
                        <a:t>Prescribed</a:t>
                      </a:r>
                      <a:r>
                        <a:rPr lang="sv-SE" sz="1400" b="0" dirty="0" smtClean="0"/>
                        <a:t> </a:t>
                      </a:r>
                      <a:r>
                        <a:rPr lang="sv-SE" sz="1400" b="0" dirty="0" err="1" smtClean="0"/>
                        <a:t>burning</a:t>
                      </a:r>
                      <a:r>
                        <a:rPr lang="sv-SE" sz="1400" b="0" dirty="0" smtClean="0"/>
                        <a:t>, </a:t>
                      </a:r>
                      <a:r>
                        <a:rPr lang="sv-SE" sz="1400" b="0" dirty="0" err="1" smtClean="0"/>
                        <a:t>Thinning</a:t>
                      </a:r>
                      <a:r>
                        <a:rPr lang="sv-SE" sz="1400" b="0" dirty="0" smtClean="0"/>
                        <a:t>, Partial harvesting, </a:t>
                      </a:r>
                      <a:r>
                        <a:rPr lang="en-US" sz="1400" b="0" dirty="0" smtClean="0"/>
                        <a:t>Removal of woody </a:t>
                      </a:r>
                      <a:r>
                        <a:rPr lang="en-US" sz="1400" b="0" dirty="0" err="1" smtClean="0"/>
                        <a:t>understorey</a:t>
                      </a:r>
                      <a:r>
                        <a:rPr lang="en-US" sz="1400" b="0" dirty="0" smtClean="0"/>
                        <a:t> or ground-layer vegetation, Removal or addition of litter or humus, </a:t>
                      </a:r>
                      <a:r>
                        <a:rPr lang="sv-SE" sz="1400" b="0" dirty="0" smtClean="0"/>
                        <a:t>Creation </a:t>
                      </a:r>
                      <a:r>
                        <a:rPr lang="sv-SE" sz="1400" b="0" dirty="0" err="1" smtClean="0"/>
                        <a:t>of</a:t>
                      </a:r>
                      <a:r>
                        <a:rPr lang="sv-SE" sz="1400" b="0" dirty="0" smtClean="0"/>
                        <a:t> </a:t>
                      </a:r>
                      <a:r>
                        <a:rPr lang="sv-SE" sz="1400" b="0" dirty="0" err="1" smtClean="0"/>
                        <a:t>dead</a:t>
                      </a:r>
                      <a:r>
                        <a:rPr lang="sv-SE" sz="1400" b="0" dirty="0" smtClean="0"/>
                        <a:t> </a:t>
                      </a:r>
                      <a:r>
                        <a:rPr lang="sv-SE" sz="1400" b="0" dirty="0" err="1" smtClean="0"/>
                        <a:t>wood</a:t>
                      </a:r>
                      <a:r>
                        <a:rPr lang="sv-SE" sz="1400" b="0" dirty="0" smtClean="0"/>
                        <a:t>, </a:t>
                      </a:r>
                      <a:r>
                        <a:rPr lang="en-US" sz="1400" b="0" dirty="0" smtClean="0"/>
                        <a:t>Addition (translocation) of dead wood, Exclusion or other deliberate manipulation of wild </a:t>
                      </a:r>
                      <a:r>
                        <a:rPr lang="sv-SE" sz="1400" b="0" dirty="0" err="1" smtClean="0"/>
                        <a:t>cervids</a:t>
                      </a:r>
                      <a:r>
                        <a:rPr lang="sv-SE" sz="1400" b="0" dirty="0" smtClean="0"/>
                        <a:t> and </a:t>
                      </a:r>
                      <a:r>
                        <a:rPr lang="sv-SE" sz="1400" b="0" dirty="0" err="1" smtClean="0"/>
                        <a:t>similar</a:t>
                      </a:r>
                      <a:r>
                        <a:rPr lang="sv-SE" sz="1400" b="0" dirty="0" smtClean="0"/>
                        <a:t> </a:t>
                      </a:r>
                      <a:r>
                        <a:rPr lang="sv-SE" sz="1400" b="0" dirty="0" err="1" smtClean="0"/>
                        <a:t>grazers</a:t>
                      </a:r>
                      <a:r>
                        <a:rPr lang="sv-SE" sz="1400" b="0" dirty="0" smtClean="0"/>
                        <a:t>/browsers, </a:t>
                      </a:r>
                      <a:r>
                        <a:rPr lang="en-US" sz="1400" b="0" dirty="0" smtClean="0"/>
                        <a:t>Livestock grazing and traditional mowing, coppicing </a:t>
                      </a:r>
                      <a:r>
                        <a:rPr lang="sv-SE" sz="1400" b="0" dirty="0" smtClean="0"/>
                        <a:t>and </a:t>
                      </a:r>
                      <a:r>
                        <a:rPr lang="sv-SE" sz="1400" b="0" dirty="0" err="1" smtClean="0"/>
                        <a:t>pollarding</a:t>
                      </a:r>
                      <a:r>
                        <a:rPr lang="sv-SE" sz="1400" b="0" dirty="0" smtClean="0"/>
                        <a:t>, </a:t>
                      </a:r>
                      <a:r>
                        <a:rPr lang="en-US" sz="1400" b="0" dirty="0" err="1" smtClean="0"/>
                        <a:t>Underplanting</a:t>
                      </a:r>
                      <a:r>
                        <a:rPr lang="en-US" sz="1400" b="0" dirty="0" smtClean="0"/>
                        <a:t> of trees and (re)introduction of native </a:t>
                      </a:r>
                      <a:r>
                        <a:rPr lang="sv-SE" sz="1400" b="0" dirty="0" smtClean="0"/>
                        <a:t>non-</a:t>
                      </a:r>
                      <a:r>
                        <a:rPr lang="sv-SE" sz="1400" b="0" dirty="0" err="1" smtClean="0"/>
                        <a:t>tree</a:t>
                      </a:r>
                      <a:r>
                        <a:rPr lang="sv-SE" sz="1400" b="0" dirty="0" smtClean="0"/>
                        <a:t> species, </a:t>
                      </a:r>
                      <a:r>
                        <a:rPr lang="en-US" sz="1400" b="0" dirty="0" smtClean="0"/>
                        <a:t>Control of exotic and/or invasive species, </a:t>
                      </a:r>
                      <a:r>
                        <a:rPr lang="sv-SE" sz="1400" b="0" dirty="0" err="1" smtClean="0"/>
                        <a:t>Hydrological</a:t>
                      </a:r>
                      <a:r>
                        <a:rPr lang="sv-SE" sz="1400" b="0" dirty="0" smtClean="0"/>
                        <a:t> restoration, </a:t>
                      </a:r>
                      <a:r>
                        <a:rPr lang="en-US" sz="1400" b="0" dirty="0" smtClean="0"/>
                        <a:t>Liming and use of herbicides, if the primary goal was </a:t>
                      </a:r>
                      <a:r>
                        <a:rPr lang="sv-SE" sz="1400" b="0" dirty="0" err="1" smtClean="0"/>
                        <a:t>conservation</a:t>
                      </a:r>
                      <a:endParaRPr lang="sv-SE" sz="1400" b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 dirty="0" err="1" smtClean="0"/>
                        <a:t>Types</a:t>
                      </a:r>
                      <a:r>
                        <a:rPr lang="sv-SE" sz="1400" dirty="0" smtClean="0"/>
                        <a:t> </a:t>
                      </a:r>
                      <a:r>
                        <a:rPr lang="sv-SE" sz="1400" dirty="0" err="1" smtClean="0"/>
                        <a:t>of</a:t>
                      </a:r>
                      <a:r>
                        <a:rPr lang="sv-SE" sz="1400" dirty="0" smtClean="0"/>
                        <a:t> </a:t>
                      </a:r>
                      <a:r>
                        <a:rPr lang="sv-SE" sz="1400" dirty="0" err="1" smtClean="0"/>
                        <a:t>outcome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151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1429180"/>
            <a:ext cx="9144000" cy="54200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3"/>
          <p:cNvSpPr txBox="1">
            <a:spLocks/>
          </p:cNvSpPr>
          <p:nvPr/>
        </p:nvSpPr>
        <p:spPr>
          <a:xfrm>
            <a:off x="112196" y="1697116"/>
            <a:ext cx="8919607" cy="7761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Screening </a:t>
            </a:r>
            <a:r>
              <a: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-US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 articles using inclusion criteria:</a:t>
            </a:r>
          </a:p>
          <a:p>
            <a:endParaRPr lang="en-US" sz="16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95" y="439712"/>
            <a:ext cx="2616796" cy="698659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3034890" y="5537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Mistra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Council for Evidence-based </a:t>
            </a:r>
            <a:b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Environmental Management</a:t>
            </a:r>
            <a:endParaRPr lang="sv-SE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9" name="Rak 8"/>
          <p:cNvCxnSpPr/>
          <p:nvPr/>
        </p:nvCxnSpPr>
        <p:spPr>
          <a:xfrm>
            <a:off x="0" y="1437968"/>
            <a:ext cx="9144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999374"/>
              </p:ext>
            </p:extLst>
          </p:nvPr>
        </p:nvGraphicFramePr>
        <p:xfrm>
          <a:off x="-1" y="2438400"/>
          <a:ext cx="9144000" cy="44196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945416"/>
                <a:gridCol w="719858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Subjects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Forests in the boreal or temperate vegetation zones</a:t>
                      </a:r>
                    </a:p>
                    <a:p>
                      <a:endParaRPr lang="sv-S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Type of comparator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Non-intervention or alternative types of intervention</a:t>
                      </a:r>
                    </a:p>
                    <a:p>
                      <a:endParaRPr lang="sv-S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Types of intervention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dirty="0" err="1" smtClean="0"/>
                        <a:t>Prescribed</a:t>
                      </a:r>
                      <a:r>
                        <a:rPr lang="sv-SE" sz="1400" b="0" dirty="0" smtClean="0"/>
                        <a:t> </a:t>
                      </a:r>
                      <a:r>
                        <a:rPr lang="sv-SE" sz="1400" b="0" dirty="0" err="1" smtClean="0"/>
                        <a:t>burning</a:t>
                      </a:r>
                      <a:r>
                        <a:rPr lang="sv-SE" sz="1400" b="0" dirty="0" smtClean="0"/>
                        <a:t>, </a:t>
                      </a:r>
                      <a:r>
                        <a:rPr lang="sv-SE" sz="1400" b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Thinning</a:t>
                      </a:r>
                      <a:r>
                        <a:rPr lang="sv-SE" sz="14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, Partial harvesting, </a:t>
                      </a:r>
                      <a:r>
                        <a:rPr lang="en-US" sz="14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Removal of woody </a:t>
                      </a:r>
                      <a:r>
                        <a:rPr lang="en-US" sz="1400" b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understorey</a:t>
                      </a:r>
                      <a:r>
                        <a:rPr lang="en-US" sz="14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or ground-layer vegetation, Removal or addition of litter or humus, </a:t>
                      </a:r>
                      <a:r>
                        <a:rPr lang="sv-SE" sz="14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Creation </a:t>
                      </a:r>
                      <a:r>
                        <a:rPr lang="sv-SE" sz="1400" b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of</a:t>
                      </a:r>
                      <a:r>
                        <a:rPr lang="sv-SE" sz="14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sv-SE" sz="1400" b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dead</a:t>
                      </a:r>
                      <a:r>
                        <a:rPr lang="sv-SE" sz="14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sv-SE" sz="1400" b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wood</a:t>
                      </a:r>
                      <a:r>
                        <a:rPr lang="sv-SE" sz="14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sz="14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Addition (translocation) of dead wood, Exclusion or other deliberate manipulation of wild </a:t>
                      </a:r>
                      <a:r>
                        <a:rPr lang="sv-SE" sz="1400" b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cervids</a:t>
                      </a:r>
                      <a:r>
                        <a:rPr lang="sv-SE" sz="14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and </a:t>
                      </a:r>
                      <a:r>
                        <a:rPr lang="sv-SE" sz="1400" b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similar</a:t>
                      </a:r>
                      <a:r>
                        <a:rPr lang="sv-SE" sz="14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sv-SE" sz="1400" b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grazers</a:t>
                      </a:r>
                      <a:r>
                        <a:rPr lang="sv-SE" sz="14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/browsers, </a:t>
                      </a:r>
                      <a:r>
                        <a:rPr lang="en-US" sz="14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Livestock grazing and traditional mowing, coppicing </a:t>
                      </a:r>
                      <a:r>
                        <a:rPr lang="sv-SE" sz="14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and </a:t>
                      </a:r>
                      <a:r>
                        <a:rPr lang="sv-SE" sz="1400" b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pollarding</a:t>
                      </a:r>
                      <a:r>
                        <a:rPr lang="sv-SE" sz="14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sz="1400" b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Underplanting</a:t>
                      </a:r>
                      <a:r>
                        <a:rPr lang="en-US" sz="14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of trees and (re)introduction of native </a:t>
                      </a:r>
                      <a:r>
                        <a:rPr lang="sv-SE" sz="14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non-</a:t>
                      </a:r>
                      <a:r>
                        <a:rPr lang="sv-SE" sz="1400" b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tree</a:t>
                      </a:r>
                      <a:r>
                        <a:rPr lang="sv-SE" sz="14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species, </a:t>
                      </a:r>
                      <a:r>
                        <a:rPr lang="en-US" sz="14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Control of exotic and/or invasive species, </a:t>
                      </a:r>
                      <a:r>
                        <a:rPr lang="sv-SE" sz="1400" b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Hydrological</a:t>
                      </a:r>
                      <a:r>
                        <a:rPr lang="sv-SE" sz="14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restoration, </a:t>
                      </a:r>
                      <a:r>
                        <a:rPr lang="en-US" sz="14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Liming and use of herbicides, if the primary goal was </a:t>
                      </a:r>
                      <a:r>
                        <a:rPr lang="sv-SE" sz="1400" b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conservation</a:t>
                      </a:r>
                      <a:endParaRPr lang="sv-SE" sz="14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 dirty="0" err="1" smtClean="0"/>
                        <a:t>Types</a:t>
                      </a:r>
                      <a:r>
                        <a:rPr lang="sv-SE" sz="1400" dirty="0" smtClean="0"/>
                        <a:t> </a:t>
                      </a:r>
                      <a:r>
                        <a:rPr lang="sv-SE" sz="1400" dirty="0" err="1" smtClean="0"/>
                        <a:t>of</a:t>
                      </a:r>
                      <a:r>
                        <a:rPr lang="sv-SE" sz="1400" dirty="0" smtClean="0"/>
                        <a:t> </a:t>
                      </a:r>
                      <a:r>
                        <a:rPr lang="sv-SE" sz="1400" dirty="0" err="1" smtClean="0"/>
                        <a:t>outcome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Ellips 2"/>
          <p:cNvSpPr/>
          <p:nvPr/>
        </p:nvSpPr>
        <p:spPr>
          <a:xfrm>
            <a:off x="1976284" y="3377381"/>
            <a:ext cx="1644445" cy="45720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/>
          <p:cNvSpPr txBox="1"/>
          <p:nvPr/>
        </p:nvSpPr>
        <p:spPr>
          <a:xfrm>
            <a:off x="573753" y="3774258"/>
            <a:ext cx="1519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rgbClr val="C00000"/>
                </a:solidFill>
              </a:rPr>
              <a:t>Not </a:t>
            </a:r>
            <a:r>
              <a:rPr lang="sv-SE" dirty="0" err="1" smtClean="0">
                <a:solidFill>
                  <a:srgbClr val="C00000"/>
                </a:solidFill>
              </a:rPr>
              <a:t>wildfires</a:t>
            </a:r>
            <a:r>
              <a:rPr lang="sv-SE" dirty="0" smtClean="0">
                <a:solidFill>
                  <a:srgbClr val="C00000"/>
                </a:solidFill>
              </a:rPr>
              <a:t>!</a:t>
            </a:r>
            <a:endParaRPr lang="sv-S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93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1429180"/>
            <a:ext cx="9144000" cy="54200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3"/>
          <p:cNvSpPr txBox="1">
            <a:spLocks/>
          </p:cNvSpPr>
          <p:nvPr/>
        </p:nvSpPr>
        <p:spPr>
          <a:xfrm>
            <a:off x="112196" y="1697116"/>
            <a:ext cx="8919607" cy="7761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Screening </a:t>
            </a:r>
            <a:r>
              <a: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-US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 articles using inclusion criteria:</a:t>
            </a:r>
          </a:p>
          <a:p>
            <a:endParaRPr lang="en-US" sz="16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95" y="439712"/>
            <a:ext cx="2616796" cy="698659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3034890" y="5537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Mistra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Council for Evidence-based </a:t>
            </a:r>
            <a:b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Environmental Management</a:t>
            </a:r>
            <a:endParaRPr lang="sv-SE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9" name="Rak 8"/>
          <p:cNvCxnSpPr/>
          <p:nvPr/>
        </p:nvCxnSpPr>
        <p:spPr>
          <a:xfrm>
            <a:off x="0" y="1437968"/>
            <a:ext cx="9144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59928"/>
              </p:ext>
            </p:extLst>
          </p:nvPr>
        </p:nvGraphicFramePr>
        <p:xfrm>
          <a:off x="-1" y="2438400"/>
          <a:ext cx="9144000" cy="44196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945416"/>
                <a:gridCol w="719858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Subjects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Forests in the boreal or temperate vegetation zones</a:t>
                      </a:r>
                    </a:p>
                    <a:p>
                      <a:endParaRPr lang="sv-S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Type of comparator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Non-intervention or alternative types of intervention</a:t>
                      </a:r>
                    </a:p>
                    <a:p>
                      <a:endParaRPr lang="sv-S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Types of intervention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Prescribed</a:t>
                      </a:r>
                      <a:r>
                        <a:rPr lang="sv-SE" sz="14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sv-SE" sz="1400" b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burning</a:t>
                      </a:r>
                      <a:r>
                        <a:rPr lang="sv-SE" sz="14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sv-SE" sz="1400" b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Thinning</a:t>
                      </a:r>
                      <a:r>
                        <a:rPr lang="sv-SE" sz="1400" b="0" dirty="0" smtClean="0"/>
                        <a:t>, </a:t>
                      </a:r>
                      <a:r>
                        <a:rPr lang="sv-SE" sz="14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Partial harvesting, </a:t>
                      </a:r>
                      <a:r>
                        <a:rPr lang="en-US" sz="14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Removal of woody </a:t>
                      </a:r>
                      <a:r>
                        <a:rPr lang="en-US" sz="1400" b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understorey</a:t>
                      </a:r>
                      <a:r>
                        <a:rPr lang="en-US" sz="14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or ground-layer vegetation, Removal or addition of litter or humus, </a:t>
                      </a:r>
                      <a:r>
                        <a:rPr lang="sv-SE" sz="14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Creation </a:t>
                      </a:r>
                      <a:r>
                        <a:rPr lang="sv-SE" sz="1400" b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of</a:t>
                      </a:r>
                      <a:r>
                        <a:rPr lang="sv-SE" sz="14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sv-SE" sz="1400" b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dead</a:t>
                      </a:r>
                      <a:r>
                        <a:rPr lang="sv-SE" sz="14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sv-SE" sz="1400" b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wood</a:t>
                      </a:r>
                      <a:r>
                        <a:rPr lang="sv-SE" sz="14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sz="14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Addition (translocation) of dead wood, Exclusion or other deliberate manipulation of wild </a:t>
                      </a:r>
                      <a:r>
                        <a:rPr lang="sv-SE" sz="1400" b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cervids</a:t>
                      </a:r>
                      <a:r>
                        <a:rPr lang="sv-SE" sz="14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and </a:t>
                      </a:r>
                      <a:r>
                        <a:rPr lang="sv-SE" sz="1400" b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similar</a:t>
                      </a:r>
                      <a:r>
                        <a:rPr lang="sv-SE" sz="14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sv-SE" sz="1400" b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grazers</a:t>
                      </a:r>
                      <a:r>
                        <a:rPr lang="sv-SE" sz="14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/browsers, </a:t>
                      </a:r>
                      <a:r>
                        <a:rPr lang="en-US" sz="14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Livestock grazing and traditional mowing, coppicing </a:t>
                      </a:r>
                      <a:r>
                        <a:rPr lang="sv-SE" sz="14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and </a:t>
                      </a:r>
                      <a:r>
                        <a:rPr lang="sv-SE" sz="1400" b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pollarding</a:t>
                      </a:r>
                      <a:r>
                        <a:rPr lang="sv-SE" sz="14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sz="1400" b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Underplanting</a:t>
                      </a:r>
                      <a:r>
                        <a:rPr lang="en-US" sz="14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of trees and (re)introduction of native </a:t>
                      </a:r>
                      <a:r>
                        <a:rPr lang="sv-SE" sz="14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non-</a:t>
                      </a:r>
                      <a:r>
                        <a:rPr lang="sv-SE" sz="1400" b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tree</a:t>
                      </a:r>
                      <a:r>
                        <a:rPr lang="sv-SE" sz="14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species, </a:t>
                      </a:r>
                      <a:r>
                        <a:rPr lang="en-US" sz="14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Control of exotic and/or invasive species, </a:t>
                      </a:r>
                      <a:r>
                        <a:rPr lang="sv-SE" sz="1400" b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Hydrological</a:t>
                      </a:r>
                      <a:r>
                        <a:rPr lang="sv-SE" sz="14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restoration, </a:t>
                      </a:r>
                      <a:r>
                        <a:rPr lang="en-US" sz="14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Liming and use of herbicides, if the primary goal was </a:t>
                      </a:r>
                      <a:r>
                        <a:rPr lang="sv-SE" sz="1400" b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conservation</a:t>
                      </a:r>
                      <a:endParaRPr lang="sv-SE" sz="1400" b="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 dirty="0" err="1" smtClean="0"/>
                        <a:t>Types</a:t>
                      </a:r>
                      <a:r>
                        <a:rPr lang="sv-SE" sz="1400" dirty="0" smtClean="0"/>
                        <a:t> </a:t>
                      </a:r>
                      <a:r>
                        <a:rPr lang="sv-SE" sz="1400" dirty="0" err="1" smtClean="0"/>
                        <a:t>of</a:t>
                      </a:r>
                      <a:r>
                        <a:rPr lang="sv-SE" sz="1400" dirty="0" smtClean="0"/>
                        <a:t> </a:t>
                      </a:r>
                      <a:r>
                        <a:rPr lang="sv-SE" sz="1400" dirty="0" err="1" smtClean="0"/>
                        <a:t>outcome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Abundance of single species or taxonomic or functional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groups of terrestrial organisms (including the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soil seed bank),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Species richness, diversity index and composition of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taxonomic or functional groups of terrestrial organisms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(including the soil seed bank),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Performance and population viability of target species,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Tree mortality,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Abundance and diversity of dead wood,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Stand structure (horizontal and/or vertical distribution</a:t>
                      </a:r>
                    </a:p>
                    <a:p>
                      <a:r>
                        <a:rPr lang="en-US" sz="1400" dirty="0" smtClean="0"/>
                        <a:t>of trees),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Occurrence of tree microhabitats (e.g. cavities)</a:t>
                      </a:r>
                    </a:p>
                    <a:p>
                      <a:endParaRPr lang="en-US" sz="1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544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1429180"/>
            <a:ext cx="9144000" cy="54200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95" y="439712"/>
            <a:ext cx="2616796" cy="698659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3034890" y="5537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Mistra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Council for Evidence-based </a:t>
            </a:r>
            <a:b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Environmental Management</a:t>
            </a:r>
            <a:endParaRPr lang="sv-SE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9" name="Rak 8"/>
          <p:cNvCxnSpPr/>
          <p:nvPr/>
        </p:nvCxnSpPr>
        <p:spPr>
          <a:xfrm>
            <a:off x="0" y="1437968"/>
            <a:ext cx="9144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711" y="1576254"/>
            <a:ext cx="6685613" cy="5125883"/>
          </a:xfrm>
          <a:prstGeom prst="rect">
            <a:avLst/>
          </a:prstGeom>
        </p:spPr>
      </p:pic>
      <p:sp>
        <p:nvSpPr>
          <p:cNvPr id="4" name="Rubrik 3"/>
          <p:cNvSpPr txBox="1">
            <a:spLocks/>
          </p:cNvSpPr>
          <p:nvPr/>
        </p:nvSpPr>
        <p:spPr>
          <a:xfrm>
            <a:off x="1310167" y="1490848"/>
            <a:ext cx="8686799" cy="7761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Screening </a:t>
            </a:r>
          </a:p>
          <a:p>
            <a:r>
              <a:rPr lang="en-US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articles:</a:t>
            </a:r>
          </a:p>
          <a:p>
            <a:endParaRPr lang="en-US" sz="25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93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1429180"/>
            <a:ext cx="9144000" cy="54200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95" y="439712"/>
            <a:ext cx="2616796" cy="698659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3034890" y="5537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Mistra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Council for Evidence-based </a:t>
            </a:r>
            <a:b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Environmental Management</a:t>
            </a:r>
            <a:endParaRPr lang="sv-SE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9" name="Rak 8"/>
          <p:cNvCxnSpPr/>
          <p:nvPr/>
        </p:nvCxnSpPr>
        <p:spPr>
          <a:xfrm>
            <a:off x="0" y="1437968"/>
            <a:ext cx="9144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ruta 2"/>
          <p:cNvSpPr txBox="1"/>
          <p:nvPr/>
        </p:nvSpPr>
        <p:spPr>
          <a:xfrm>
            <a:off x="700548" y="2349500"/>
            <a:ext cx="7337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Most studies </a:t>
            </a:r>
            <a:r>
              <a:rPr lang="sv-SE" dirty="0" err="1" smtClean="0"/>
              <a:t>have</a:t>
            </a:r>
            <a:r>
              <a:rPr lang="sv-SE" dirty="0" smtClean="0"/>
              <a:t> </a:t>
            </a:r>
            <a:r>
              <a:rPr lang="sv-SE" dirty="0" err="1" smtClean="0"/>
              <a:t>been</a:t>
            </a:r>
            <a:r>
              <a:rPr lang="sv-SE" dirty="0" smtClean="0"/>
              <a:t> </a:t>
            </a:r>
            <a:r>
              <a:rPr lang="sv-SE" dirty="0" err="1" smtClean="0"/>
              <a:t>published</a:t>
            </a:r>
            <a:r>
              <a:rPr lang="sv-SE" dirty="0" smtClean="0"/>
              <a:t> </a:t>
            </a:r>
            <a:r>
              <a:rPr lang="sv-SE" dirty="0" err="1" smtClean="0"/>
              <a:t>since</a:t>
            </a:r>
            <a:r>
              <a:rPr lang="sv-SE" dirty="0" smtClean="0"/>
              <a:t> 2000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21" name="Bildobjekt 20"/>
          <p:cNvPicPr>
            <a:picLocks noChangeAspect="1"/>
          </p:cNvPicPr>
          <p:nvPr/>
        </p:nvPicPr>
        <p:blipFill rotWithShape="1">
          <a:blip r:embed="rId3"/>
          <a:srcRect l="-27162" t="16659" r="21173" b="5827"/>
          <a:stretch/>
        </p:blipFill>
        <p:spPr>
          <a:xfrm>
            <a:off x="-2263879" y="1728778"/>
            <a:ext cx="10840063" cy="479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Mittuniversitet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CB9"/>
      </a:accent1>
      <a:accent2>
        <a:srgbClr val="00BFD6"/>
      </a:accent2>
      <a:accent3>
        <a:srgbClr val="007934"/>
      </a:accent3>
      <a:accent4>
        <a:srgbClr val="3FAE2A"/>
      </a:accent4>
      <a:accent5>
        <a:srgbClr val="706259"/>
      </a:accent5>
      <a:accent6>
        <a:srgbClr val="AEA299"/>
      </a:accent6>
      <a:hlink>
        <a:srgbClr val="0563C1"/>
      </a:hlink>
      <a:folHlink>
        <a:srgbClr val="954F72"/>
      </a:folHlink>
    </a:clrScheme>
    <a:fontScheme name="PP Mittuniversitet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56464C4E-17A2-43EA-BA04-745F16BC26A9}" vid="{FF1E9FAE-05A0-463C-B44B-335BE71170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2427</TotalTime>
  <Words>1103</Words>
  <Application>Microsoft Office PowerPoint</Application>
  <PresentationFormat>Bildspel på skärmen (4:3)</PresentationFormat>
  <Paragraphs>279</Paragraphs>
  <Slides>16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0" baseType="lpstr">
      <vt:lpstr>Arial</vt:lpstr>
      <vt:lpstr>Calibri</vt:lpstr>
      <vt:lpstr>Tahoma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Mittuniversitetet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Sandström Jennie</dc:creator>
  <cp:lastModifiedBy>Sandström Jennie</cp:lastModifiedBy>
  <cp:revision>53</cp:revision>
  <cp:lastPrinted>2015-05-26T13:42:18Z</cp:lastPrinted>
  <dcterms:created xsi:type="dcterms:W3CDTF">2016-04-01T09:23:08Z</dcterms:created>
  <dcterms:modified xsi:type="dcterms:W3CDTF">2016-07-31T08:50:12Z</dcterms:modified>
</cp:coreProperties>
</file>